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notesMasterIdLst>
    <p:notesMasterId r:id="rId40"/>
  </p:notesMasterIdLst>
  <p:sldIdLst>
    <p:sldId id="322" r:id="rId4"/>
    <p:sldId id="311" r:id="rId5"/>
    <p:sldId id="356" r:id="rId6"/>
    <p:sldId id="390" r:id="rId7"/>
    <p:sldId id="270" r:id="rId8"/>
    <p:sldId id="263" r:id="rId9"/>
    <p:sldId id="262" r:id="rId10"/>
    <p:sldId id="353" r:id="rId11"/>
    <p:sldId id="358" r:id="rId12"/>
    <p:sldId id="315" r:id="rId13"/>
    <p:sldId id="316" r:id="rId14"/>
    <p:sldId id="369" r:id="rId15"/>
    <p:sldId id="360" r:id="rId16"/>
    <p:sldId id="317" r:id="rId17"/>
    <p:sldId id="371" r:id="rId18"/>
    <p:sldId id="319" r:id="rId19"/>
    <p:sldId id="377" r:id="rId20"/>
    <p:sldId id="366" r:id="rId21"/>
    <p:sldId id="378" r:id="rId22"/>
    <p:sldId id="375" r:id="rId23"/>
    <p:sldId id="379" r:id="rId24"/>
    <p:sldId id="381" r:id="rId25"/>
    <p:sldId id="340" r:id="rId26"/>
    <p:sldId id="359" r:id="rId27"/>
    <p:sldId id="318" r:id="rId28"/>
    <p:sldId id="365" r:id="rId29"/>
    <p:sldId id="370" r:id="rId30"/>
    <p:sldId id="389" r:id="rId31"/>
    <p:sldId id="364" r:id="rId32"/>
    <p:sldId id="320" r:id="rId33"/>
    <p:sldId id="380" r:id="rId34"/>
    <p:sldId id="388" r:id="rId35"/>
    <p:sldId id="368" r:id="rId36"/>
    <p:sldId id="376" r:id="rId37"/>
    <p:sldId id="310" r:id="rId38"/>
    <p:sldId id="387" r:id="rId3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טובי בן הרצל" initials="טבה" lastIdx="1" clrIdx="0">
    <p:extLst>
      <p:ext uri="{19B8F6BF-5375-455C-9EA6-DF929625EA0E}">
        <p15:presenceInfo xmlns:p15="http://schemas.microsoft.com/office/powerpoint/2012/main" userId="טובי בן הרצל" providerId="None"/>
      </p:ext>
    </p:extLst>
  </p:cmAuthor>
  <p:cmAuthor id="2" name="noy oved" initials="no" lastIdx="1" clrIdx="1">
    <p:extLst>
      <p:ext uri="{19B8F6BF-5375-455C-9EA6-DF929625EA0E}">
        <p15:presenceInfo xmlns:p15="http://schemas.microsoft.com/office/powerpoint/2012/main" userId="e802d37b181378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A9E"/>
    <a:srgbClr val="E97A5F"/>
    <a:srgbClr val="F6C700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3842" autoAdjust="0"/>
  </p:normalViewPr>
  <p:slideViewPr>
    <p:cSldViewPr snapToGrid="0">
      <p:cViewPr varScale="1">
        <p:scale>
          <a:sx n="40" d="100"/>
          <a:sy n="40" d="100"/>
        </p:scale>
        <p:origin x="372" y="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L"/>
              <a:t>Rating success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 forrest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0.68</c:v>
                </c:pt>
                <c:pt idx="1">
                  <c:v>0.74</c:v>
                </c:pt>
                <c:pt idx="2">
                  <c:v>0.72</c:v>
                </c:pt>
                <c:pt idx="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22-4741-B14A-6B4BE4C68E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0.62</c:v>
                </c:pt>
                <c:pt idx="1">
                  <c:v>0.69</c:v>
                </c:pt>
                <c:pt idx="2">
                  <c:v>0.67</c:v>
                </c:pt>
                <c:pt idx="3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22-4741-B14A-6B4BE4C68E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0.71</c:v>
                </c:pt>
                <c:pt idx="1">
                  <c:v>0.75</c:v>
                </c:pt>
                <c:pt idx="2">
                  <c:v>0.78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22-4741-B14A-6B4BE4C68EE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0.69</c:v>
                </c:pt>
                <c:pt idx="1">
                  <c:v>0.73</c:v>
                </c:pt>
                <c:pt idx="2">
                  <c:v>0.79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B22-4741-B14A-6B4BE4C68E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1752440"/>
        <c:axId val="661749488"/>
      </c:barChart>
      <c:catAx>
        <c:axId val="661752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1749488"/>
        <c:crosses val="autoZero"/>
        <c:auto val="1"/>
        <c:lblAlgn val="ctr"/>
        <c:lblOffset val="100"/>
        <c:noMultiLvlLbl val="0"/>
      </c:catAx>
      <c:valAx>
        <c:axId val="66174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61752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L"/>
              <a:t>Income Success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 forrest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0.69</c:v>
                </c:pt>
                <c:pt idx="2">
                  <c:v>0.6</c:v>
                </c:pt>
                <c:pt idx="3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AA-4FBB-AC42-A515534AEE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0.61</c:v>
                </c:pt>
                <c:pt idx="1">
                  <c:v>0.66</c:v>
                </c:pt>
                <c:pt idx="2">
                  <c:v>0.65</c:v>
                </c:pt>
                <c:pt idx="3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AA-4FBB-AC42-A515534AEE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0.62</c:v>
                </c:pt>
                <c:pt idx="1">
                  <c:v>0.65</c:v>
                </c:pt>
                <c:pt idx="2">
                  <c:v>0.71</c:v>
                </c:pt>
                <c:pt idx="3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AA-4FBB-AC42-A515534AEE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0.64</c:v>
                </c:pt>
                <c:pt idx="1">
                  <c:v>0.67</c:v>
                </c:pt>
                <c:pt idx="2">
                  <c:v>0.7</c:v>
                </c:pt>
                <c:pt idx="3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AA-4FBB-AC42-A515534AEE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1752440"/>
        <c:axId val="661749488"/>
      </c:barChart>
      <c:catAx>
        <c:axId val="661752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1749488"/>
        <c:crosses val="autoZero"/>
        <c:auto val="1"/>
        <c:lblAlgn val="ctr"/>
        <c:lblOffset val="100"/>
        <c:noMultiLvlLbl val="0"/>
      </c:catAx>
      <c:valAx>
        <c:axId val="66174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61752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combination</a:t>
            </a:r>
            <a:r>
              <a:rPr lang="en-US" baseline="0" dirty="0"/>
              <a:t> s</a:t>
            </a:r>
            <a:r>
              <a:rPr lang="en-IL" dirty="0"/>
              <a:t>uccess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 forrest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0.65</c:v>
                </c:pt>
                <c:pt idx="1">
                  <c:v>0.61</c:v>
                </c:pt>
                <c:pt idx="2">
                  <c:v>0.38</c:v>
                </c:pt>
                <c:pt idx="3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93-4B6A-98D9-5992A01B7A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0.61</c:v>
                </c:pt>
                <c:pt idx="1">
                  <c:v>0.52</c:v>
                </c:pt>
                <c:pt idx="2">
                  <c:v>0.5</c:v>
                </c:pt>
                <c:pt idx="3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93-4B6A-98D9-5992A01B7A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0.65</c:v>
                </c:pt>
                <c:pt idx="1">
                  <c:v>0.63</c:v>
                </c:pt>
                <c:pt idx="2">
                  <c:v>0.32</c:v>
                </c:pt>
                <c:pt idx="3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93-4B6A-98D9-5992A01B7A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0.64</c:v>
                </c:pt>
                <c:pt idx="1">
                  <c:v>0.6</c:v>
                </c:pt>
                <c:pt idx="2">
                  <c:v>0.35</c:v>
                </c:pt>
                <c:pt idx="3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93-4B6A-98D9-5992A01B7A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1752440"/>
        <c:axId val="661749488"/>
      </c:barChart>
      <c:catAx>
        <c:axId val="661752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1749488"/>
        <c:crosses val="autoZero"/>
        <c:auto val="1"/>
        <c:lblAlgn val="ctr"/>
        <c:lblOffset val="100"/>
        <c:noMultiLvlLbl val="0"/>
      </c:catAx>
      <c:valAx>
        <c:axId val="66174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61752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4.2708538385826771E-2"/>
          <c:y val="9.8519617463114079E-2"/>
          <c:w val="0.9401039616141732"/>
          <c:h val="0.805928100029029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Oscar centrality</c:v>
                </c:pt>
                <c:pt idx="1">
                  <c:v>Animation</c:v>
                </c:pt>
                <c:pt idx="2">
                  <c:v>Horror</c:v>
                </c:pt>
                <c:pt idx="3">
                  <c:v>Biography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1.67</c:v>
                </c:pt>
                <c:pt idx="2">
                  <c:v>-0.75</c:v>
                </c:pt>
                <c:pt idx="3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99-420F-9B94-850159B8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647144"/>
        <c:axId val="588647472"/>
      </c:barChart>
      <c:catAx>
        <c:axId val="588647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588647472"/>
        <c:crosses val="autoZero"/>
        <c:auto val="1"/>
        <c:lblAlgn val="ctr"/>
        <c:lblOffset val="100"/>
        <c:noMultiLvlLbl val="0"/>
      </c:catAx>
      <c:valAx>
        <c:axId val="58864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588647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L"/>
              <a:t>Eror rate recommendation system vs random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Recommendation system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5476F22-973C-44F6-9F77-938F6ED02D67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95F-487F-BA81-ADFF669624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4FF07F4-2104-4AD8-989B-B7D04340C924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95F-487F-BA81-ADFF669624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RMSE</c:v>
                </c:pt>
                <c:pt idx="1">
                  <c:v>MAE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1.21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DE-4825-9AF1-0AA0A63457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140B2E9-D6BE-45A4-ADF6-C3709D25575C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95F-487F-BA81-ADFF6696242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I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95F-487F-BA81-ADFF669624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RMSE</c:v>
                </c:pt>
                <c:pt idx="1">
                  <c:v>MAE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4.09</c:v>
                </c:pt>
                <c:pt idx="1">
                  <c:v>1.64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DE-4825-9AF1-0AA0A634570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74863808"/>
        <c:axId val="674870368"/>
      </c:barChart>
      <c:catAx>
        <c:axId val="67486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74870368"/>
        <c:crosses val="autoZero"/>
        <c:auto val="1"/>
        <c:lblAlgn val="ctr"/>
        <c:lblOffset val="100"/>
        <c:noMultiLvlLbl val="0"/>
      </c:catAx>
      <c:valAx>
        <c:axId val="67487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7486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/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/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/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/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/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087A2E88-7DC5-481A-AEF9-3B5B2EF960B0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/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/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C9EB8B-97FD-4220-8579-50CC8D8DC9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282C49-B4DD-4533-8071-7A6DC5EBF9C2}">
      <dgm:prSet/>
      <dgm:spPr/>
      <dgm:t>
        <a:bodyPr/>
        <a:lstStyle/>
        <a:p>
          <a:pPr algn="l" rtl="1"/>
          <a:r>
            <a:rPr lang="en-IL" dirty="0"/>
            <a:t>Movie production is very expensive process. If movie doesn’t isn’t successful, the production company can lose a lot of money</a:t>
          </a:r>
          <a:endParaRPr lang="en-US" dirty="0"/>
        </a:p>
      </dgm:t>
    </dgm:pt>
    <dgm:pt modelId="{24251BDB-188F-4D8C-9FDD-64BCD66B9CC1}" type="parTrans" cxnId="{0AB1FE87-4518-4E2F-BB20-D56E579803BD}">
      <dgm:prSet/>
      <dgm:spPr/>
      <dgm:t>
        <a:bodyPr/>
        <a:lstStyle/>
        <a:p>
          <a:endParaRPr lang="en-US"/>
        </a:p>
      </dgm:t>
    </dgm:pt>
    <dgm:pt modelId="{1D41CDFA-5CD1-44E9-B9AA-C6A64FFF02A7}" type="sibTrans" cxnId="{0AB1FE87-4518-4E2F-BB20-D56E579803BD}">
      <dgm:prSet/>
      <dgm:spPr/>
      <dgm:t>
        <a:bodyPr/>
        <a:lstStyle/>
        <a:p>
          <a:endParaRPr lang="en-US"/>
        </a:p>
      </dgm:t>
    </dgm:pt>
    <dgm:pt modelId="{7F21B1AA-DFAE-4D18-AA0C-BE22426EC214}">
      <dgm:prSet/>
      <dgm:spPr/>
      <dgm:t>
        <a:bodyPr/>
        <a:lstStyle/>
        <a:p>
          <a:pPr algn="l" rtl="0"/>
          <a:r>
            <a:rPr lang="en-IL" dirty="0"/>
            <a:t>Our product can help production companies to avoid those losses</a:t>
          </a:r>
          <a:endParaRPr lang="en-US" dirty="0"/>
        </a:p>
      </dgm:t>
    </dgm:pt>
    <dgm:pt modelId="{612F586B-E707-4538-8F7D-57FE3A77F84F}" type="parTrans" cxnId="{D7DA7C82-639E-468F-B218-7B6FB595509D}">
      <dgm:prSet/>
      <dgm:spPr/>
      <dgm:t>
        <a:bodyPr/>
        <a:lstStyle/>
        <a:p>
          <a:endParaRPr lang="en-US"/>
        </a:p>
      </dgm:t>
    </dgm:pt>
    <dgm:pt modelId="{8E8E3D10-485F-44D1-B938-335E1F040E70}" type="sibTrans" cxnId="{D7DA7C82-639E-468F-B218-7B6FB595509D}">
      <dgm:prSet/>
      <dgm:spPr/>
      <dgm:t>
        <a:bodyPr/>
        <a:lstStyle/>
        <a:p>
          <a:endParaRPr lang="en-US"/>
        </a:p>
      </dgm:t>
    </dgm:pt>
    <dgm:pt modelId="{6E00EB07-95E5-4714-9B05-6D7928F260FF}">
      <dgm:prSet/>
      <dgm:spPr/>
      <dgm:t>
        <a:bodyPr/>
        <a:lstStyle/>
        <a:p>
          <a:pPr algn="l" rtl="0"/>
          <a:r>
            <a:rPr lang="en-IL" dirty="0"/>
            <a:t>recommendation system help users get personal recommendations, increase sales, and redefine the user experience.</a:t>
          </a:r>
          <a:endParaRPr lang="en-US" dirty="0"/>
        </a:p>
      </dgm:t>
    </dgm:pt>
    <dgm:pt modelId="{9A1CE270-FA6B-48A8-A794-6302BFAC3B3D}" type="parTrans" cxnId="{E59B064C-087C-4C7A-9024-0926B08D10FC}">
      <dgm:prSet/>
      <dgm:spPr/>
      <dgm:t>
        <a:bodyPr/>
        <a:lstStyle/>
        <a:p>
          <a:endParaRPr lang="en-US"/>
        </a:p>
      </dgm:t>
    </dgm:pt>
    <dgm:pt modelId="{470B965A-B641-4874-A685-80365AFE4EAD}" type="sibTrans" cxnId="{E59B064C-087C-4C7A-9024-0926B08D10FC}">
      <dgm:prSet/>
      <dgm:spPr/>
      <dgm:t>
        <a:bodyPr/>
        <a:lstStyle/>
        <a:p>
          <a:endParaRPr lang="en-US"/>
        </a:p>
      </dgm:t>
    </dgm:pt>
    <dgm:pt modelId="{65650748-D47B-4E9F-A578-CD49CA6AA6BA}" type="pres">
      <dgm:prSet presAssocID="{8AC9EB8B-97FD-4220-8579-50CC8D8DC9F6}" presName="root" presStyleCnt="0">
        <dgm:presLayoutVars>
          <dgm:dir/>
          <dgm:resizeHandles val="exact"/>
        </dgm:presLayoutVars>
      </dgm:prSet>
      <dgm:spPr/>
    </dgm:pt>
    <dgm:pt modelId="{DF6BA94B-5CE6-4875-BA65-8849D6632234}" type="pres">
      <dgm:prSet presAssocID="{BD282C49-B4DD-4533-8071-7A6DC5EBF9C2}" presName="compNode" presStyleCnt="0"/>
      <dgm:spPr/>
    </dgm:pt>
    <dgm:pt modelId="{3FCF84EB-449C-4B99-A39A-D5A5B592BEB9}" type="pres">
      <dgm:prSet presAssocID="{BD282C49-B4DD-4533-8071-7A6DC5EBF9C2}" presName="bgRect" presStyleLbl="bgShp" presStyleIdx="0" presStyleCnt="3" custLinFactNeighborX="16886" custLinFactNeighborY="-22241"/>
      <dgm:spPr/>
    </dgm:pt>
    <dgm:pt modelId="{B1FFDADF-7019-434C-8E52-AA19538A1D35}" type="pres">
      <dgm:prSet presAssocID="{BD282C49-B4DD-4533-8071-7A6DC5EBF9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F7D4587E-CA11-4CD4-9C4F-4803DB518032}" type="pres">
      <dgm:prSet presAssocID="{BD282C49-B4DD-4533-8071-7A6DC5EBF9C2}" presName="spaceRect" presStyleCnt="0"/>
      <dgm:spPr/>
    </dgm:pt>
    <dgm:pt modelId="{045A2B03-3FFA-4E00-938B-C04B2132D914}" type="pres">
      <dgm:prSet presAssocID="{BD282C49-B4DD-4533-8071-7A6DC5EBF9C2}" presName="parTx" presStyleLbl="revTx" presStyleIdx="0" presStyleCnt="3" custScaleY="89716">
        <dgm:presLayoutVars>
          <dgm:chMax val="0"/>
          <dgm:chPref val="0"/>
        </dgm:presLayoutVars>
      </dgm:prSet>
      <dgm:spPr/>
    </dgm:pt>
    <dgm:pt modelId="{E432A14C-0AC5-44F7-AA0C-BACFBB58B0C3}" type="pres">
      <dgm:prSet presAssocID="{1D41CDFA-5CD1-44E9-B9AA-C6A64FFF02A7}" presName="sibTrans" presStyleCnt="0"/>
      <dgm:spPr/>
    </dgm:pt>
    <dgm:pt modelId="{F32E7F2F-8605-4B32-9F74-0EAA922AAC0F}" type="pres">
      <dgm:prSet presAssocID="{7F21B1AA-DFAE-4D18-AA0C-BE22426EC214}" presName="compNode" presStyleCnt="0"/>
      <dgm:spPr/>
    </dgm:pt>
    <dgm:pt modelId="{90EF2AED-A49E-492F-8DE9-2D6CC3D3C6F9}" type="pres">
      <dgm:prSet presAssocID="{7F21B1AA-DFAE-4D18-AA0C-BE22426EC214}" presName="bgRect" presStyleLbl="bgShp" presStyleIdx="1" presStyleCnt="3"/>
      <dgm:spPr/>
    </dgm:pt>
    <dgm:pt modelId="{B3EAC98A-1CC3-4CDD-A780-1F8E88BA2AEF}" type="pres">
      <dgm:prSet presAssocID="{7F21B1AA-DFAE-4D18-AA0C-BE22426EC2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C3CB5B43-8CAB-4D3D-969A-48410CFF0162}" type="pres">
      <dgm:prSet presAssocID="{7F21B1AA-DFAE-4D18-AA0C-BE22426EC214}" presName="spaceRect" presStyleCnt="0"/>
      <dgm:spPr/>
    </dgm:pt>
    <dgm:pt modelId="{389E96AC-3BDA-4A6C-9210-A63687DFFC54}" type="pres">
      <dgm:prSet presAssocID="{7F21B1AA-DFAE-4D18-AA0C-BE22426EC214}" presName="parTx" presStyleLbl="revTx" presStyleIdx="1" presStyleCnt="3">
        <dgm:presLayoutVars>
          <dgm:chMax val="0"/>
          <dgm:chPref val="0"/>
        </dgm:presLayoutVars>
      </dgm:prSet>
      <dgm:spPr/>
    </dgm:pt>
    <dgm:pt modelId="{95263F1F-EC80-4811-A093-FF7E1EFC4E44}" type="pres">
      <dgm:prSet presAssocID="{8E8E3D10-485F-44D1-B938-335E1F040E70}" presName="sibTrans" presStyleCnt="0"/>
      <dgm:spPr/>
    </dgm:pt>
    <dgm:pt modelId="{B5DB65A1-E550-4A26-BBF8-FF24A58C1B51}" type="pres">
      <dgm:prSet presAssocID="{6E00EB07-95E5-4714-9B05-6D7928F260FF}" presName="compNode" presStyleCnt="0"/>
      <dgm:spPr/>
    </dgm:pt>
    <dgm:pt modelId="{4C76EEA5-23D6-44A3-B102-C4F9653A26E4}" type="pres">
      <dgm:prSet presAssocID="{6E00EB07-95E5-4714-9B05-6D7928F260FF}" presName="bgRect" presStyleLbl="bgShp" presStyleIdx="2" presStyleCnt="3"/>
      <dgm:spPr/>
    </dgm:pt>
    <dgm:pt modelId="{A019164A-9F9B-4C0F-8B03-90325E06AAB0}" type="pres">
      <dgm:prSet presAssocID="{6E00EB07-95E5-4714-9B05-6D7928F260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B6ED98AB-EC79-48AC-AB1C-AFE2E7FFCE74}" type="pres">
      <dgm:prSet presAssocID="{6E00EB07-95E5-4714-9B05-6D7928F260FF}" presName="spaceRect" presStyleCnt="0"/>
      <dgm:spPr/>
    </dgm:pt>
    <dgm:pt modelId="{1F959978-DB5F-4468-BC45-3BAF600DC1A0}" type="pres">
      <dgm:prSet presAssocID="{6E00EB07-95E5-4714-9B05-6D7928F260F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D21103-1ABA-4E70-A225-FE40229ED2F4}" type="presOf" srcId="{8AC9EB8B-97FD-4220-8579-50CC8D8DC9F6}" destId="{65650748-D47B-4E9F-A578-CD49CA6AA6BA}" srcOrd="0" destOrd="0" presId="urn:microsoft.com/office/officeart/2018/2/layout/IconVerticalSolidList"/>
    <dgm:cxn modelId="{E59B064C-087C-4C7A-9024-0926B08D10FC}" srcId="{8AC9EB8B-97FD-4220-8579-50CC8D8DC9F6}" destId="{6E00EB07-95E5-4714-9B05-6D7928F260FF}" srcOrd="2" destOrd="0" parTransId="{9A1CE270-FA6B-48A8-A794-6302BFAC3B3D}" sibTransId="{470B965A-B641-4874-A685-80365AFE4EAD}"/>
    <dgm:cxn modelId="{D7DA7C82-639E-468F-B218-7B6FB595509D}" srcId="{8AC9EB8B-97FD-4220-8579-50CC8D8DC9F6}" destId="{7F21B1AA-DFAE-4D18-AA0C-BE22426EC214}" srcOrd="1" destOrd="0" parTransId="{612F586B-E707-4538-8F7D-57FE3A77F84F}" sibTransId="{8E8E3D10-485F-44D1-B938-335E1F040E70}"/>
    <dgm:cxn modelId="{0AB1FE87-4518-4E2F-BB20-D56E579803BD}" srcId="{8AC9EB8B-97FD-4220-8579-50CC8D8DC9F6}" destId="{BD282C49-B4DD-4533-8071-7A6DC5EBF9C2}" srcOrd="0" destOrd="0" parTransId="{24251BDB-188F-4D8C-9FDD-64BCD66B9CC1}" sibTransId="{1D41CDFA-5CD1-44E9-B9AA-C6A64FFF02A7}"/>
    <dgm:cxn modelId="{AA2463A8-571B-4583-AB15-5A65CBFFB965}" type="presOf" srcId="{BD282C49-B4DD-4533-8071-7A6DC5EBF9C2}" destId="{045A2B03-3FFA-4E00-938B-C04B2132D914}" srcOrd="0" destOrd="0" presId="urn:microsoft.com/office/officeart/2018/2/layout/IconVerticalSolidList"/>
    <dgm:cxn modelId="{5E8579F5-9EA7-42D4-9516-92B291F52A00}" type="presOf" srcId="{6E00EB07-95E5-4714-9B05-6D7928F260FF}" destId="{1F959978-DB5F-4468-BC45-3BAF600DC1A0}" srcOrd="0" destOrd="0" presId="urn:microsoft.com/office/officeart/2018/2/layout/IconVerticalSolidList"/>
    <dgm:cxn modelId="{7007BEF5-2703-4000-9783-E2D1AC1F83F9}" type="presOf" srcId="{7F21B1AA-DFAE-4D18-AA0C-BE22426EC214}" destId="{389E96AC-3BDA-4A6C-9210-A63687DFFC54}" srcOrd="0" destOrd="0" presId="urn:microsoft.com/office/officeart/2018/2/layout/IconVerticalSolidList"/>
    <dgm:cxn modelId="{845DE5E4-21F7-4EAF-B325-7E2DE6D3CC5F}" type="presParOf" srcId="{65650748-D47B-4E9F-A578-CD49CA6AA6BA}" destId="{DF6BA94B-5CE6-4875-BA65-8849D6632234}" srcOrd="0" destOrd="0" presId="urn:microsoft.com/office/officeart/2018/2/layout/IconVerticalSolidList"/>
    <dgm:cxn modelId="{87FE392A-E8F6-452F-AE10-F3357FDF643D}" type="presParOf" srcId="{DF6BA94B-5CE6-4875-BA65-8849D6632234}" destId="{3FCF84EB-449C-4B99-A39A-D5A5B592BEB9}" srcOrd="0" destOrd="0" presId="urn:microsoft.com/office/officeart/2018/2/layout/IconVerticalSolidList"/>
    <dgm:cxn modelId="{D1EC1D6C-F751-4A8B-97B2-2BABFCA3A002}" type="presParOf" srcId="{DF6BA94B-5CE6-4875-BA65-8849D6632234}" destId="{B1FFDADF-7019-434C-8E52-AA19538A1D35}" srcOrd="1" destOrd="0" presId="urn:microsoft.com/office/officeart/2018/2/layout/IconVerticalSolidList"/>
    <dgm:cxn modelId="{A80013C6-23E7-46BA-8D13-F18E3CABF55F}" type="presParOf" srcId="{DF6BA94B-5CE6-4875-BA65-8849D6632234}" destId="{F7D4587E-CA11-4CD4-9C4F-4803DB518032}" srcOrd="2" destOrd="0" presId="urn:microsoft.com/office/officeart/2018/2/layout/IconVerticalSolidList"/>
    <dgm:cxn modelId="{1ECA807F-0118-497C-8116-E0F29E9970AE}" type="presParOf" srcId="{DF6BA94B-5CE6-4875-BA65-8849D6632234}" destId="{045A2B03-3FFA-4E00-938B-C04B2132D914}" srcOrd="3" destOrd="0" presId="urn:microsoft.com/office/officeart/2018/2/layout/IconVerticalSolidList"/>
    <dgm:cxn modelId="{5F76863B-5DE5-42D0-B8FE-037363D7F670}" type="presParOf" srcId="{65650748-D47B-4E9F-A578-CD49CA6AA6BA}" destId="{E432A14C-0AC5-44F7-AA0C-BACFBB58B0C3}" srcOrd="1" destOrd="0" presId="urn:microsoft.com/office/officeart/2018/2/layout/IconVerticalSolidList"/>
    <dgm:cxn modelId="{5FA2EB3D-AFEC-49EE-AC86-527CC6FC838B}" type="presParOf" srcId="{65650748-D47B-4E9F-A578-CD49CA6AA6BA}" destId="{F32E7F2F-8605-4B32-9F74-0EAA922AAC0F}" srcOrd="2" destOrd="0" presId="urn:microsoft.com/office/officeart/2018/2/layout/IconVerticalSolidList"/>
    <dgm:cxn modelId="{A90B35C0-8A6A-4727-8D41-9E1E7B74F9AB}" type="presParOf" srcId="{F32E7F2F-8605-4B32-9F74-0EAA922AAC0F}" destId="{90EF2AED-A49E-492F-8DE9-2D6CC3D3C6F9}" srcOrd="0" destOrd="0" presId="urn:microsoft.com/office/officeart/2018/2/layout/IconVerticalSolidList"/>
    <dgm:cxn modelId="{9E9E78FC-2C48-484E-BFDD-BA102F3758F9}" type="presParOf" srcId="{F32E7F2F-8605-4B32-9F74-0EAA922AAC0F}" destId="{B3EAC98A-1CC3-4CDD-A780-1F8E88BA2AEF}" srcOrd="1" destOrd="0" presId="urn:microsoft.com/office/officeart/2018/2/layout/IconVerticalSolidList"/>
    <dgm:cxn modelId="{670D8B4F-A05A-483D-841D-76C16D175BD8}" type="presParOf" srcId="{F32E7F2F-8605-4B32-9F74-0EAA922AAC0F}" destId="{C3CB5B43-8CAB-4D3D-969A-48410CFF0162}" srcOrd="2" destOrd="0" presId="urn:microsoft.com/office/officeart/2018/2/layout/IconVerticalSolidList"/>
    <dgm:cxn modelId="{44DFBF43-F386-40C0-B2C1-9BBB1DE67225}" type="presParOf" srcId="{F32E7F2F-8605-4B32-9F74-0EAA922AAC0F}" destId="{389E96AC-3BDA-4A6C-9210-A63687DFFC54}" srcOrd="3" destOrd="0" presId="urn:microsoft.com/office/officeart/2018/2/layout/IconVerticalSolidList"/>
    <dgm:cxn modelId="{B088CA4D-B5A1-4053-A945-FA621D41433C}" type="presParOf" srcId="{65650748-D47B-4E9F-A578-CD49CA6AA6BA}" destId="{95263F1F-EC80-4811-A093-FF7E1EFC4E44}" srcOrd="3" destOrd="0" presId="urn:microsoft.com/office/officeart/2018/2/layout/IconVerticalSolidList"/>
    <dgm:cxn modelId="{EF8BF40B-2642-4C28-AABF-0C646C082BFD}" type="presParOf" srcId="{65650748-D47B-4E9F-A578-CD49CA6AA6BA}" destId="{B5DB65A1-E550-4A26-BBF8-FF24A58C1B51}" srcOrd="4" destOrd="0" presId="urn:microsoft.com/office/officeart/2018/2/layout/IconVerticalSolidList"/>
    <dgm:cxn modelId="{1BF20DEE-4BCD-42CB-8ABC-9754B56C03B4}" type="presParOf" srcId="{B5DB65A1-E550-4A26-BBF8-FF24A58C1B51}" destId="{4C76EEA5-23D6-44A3-B102-C4F9653A26E4}" srcOrd="0" destOrd="0" presId="urn:microsoft.com/office/officeart/2018/2/layout/IconVerticalSolidList"/>
    <dgm:cxn modelId="{5469F042-75E7-4D0D-B0EE-29250981C0BC}" type="presParOf" srcId="{B5DB65A1-E550-4A26-BBF8-FF24A58C1B51}" destId="{A019164A-9F9B-4C0F-8B03-90325E06AAB0}" srcOrd="1" destOrd="0" presId="urn:microsoft.com/office/officeart/2018/2/layout/IconVerticalSolidList"/>
    <dgm:cxn modelId="{9349FABB-8B4F-44C7-ADDE-9D166A8701BE}" type="presParOf" srcId="{B5DB65A1-E550-4A26-BBF8-FF24A58C1B51}" destId="{B6ED98AB-EC79-48AC-AB1C-AFE2E7FFCE74}" srcOrd="2" destOrd="0" presId="urn:microsoft.com/office/officeart/2018/2/layout/IconVerticalSolidList"/>
    <dgm:cxn modelId="{823767C2-C10A-457C-AA50-C510EEC11524}" type="presParOf" srcId="{B5DB65A1-E550-4A26-BBF8-FF24A58C1B51}" destId="{1F959978-DB5F-4468-BC45-3BAF600DC1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  <a:alpha val="20000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087A2E88-7DC5-481A-AEF9-3B5B2EF960B0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  <a:alpha val="20000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087A2E88-7DC5-481A-AEF9-3B5B2EF960B0}">
      <dgm:prSet phldrT="[Text]"/>
      <dgm:spPr>
        <a:solidFill>
          <a:schemeClr val="accent2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Data Collection</a:t>
          </a:r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  <a:alpha val="20000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087A2E88-7DC5-481A-AEF9-3B5B2EF960B0}">
      <dgm:prSet phldrT="[Text]"/>
      <dgm:spPr>
        <a:solidFill>
          <a:schemeClr val="accent2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Data Collection</a:t>
          </a:r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  <a:alpha val="20000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087A2E88-7DC5-481A-AEF9-3B5B2EF960B0}">
      <dgm:prSet phldrT="[Text]"/>
      <dgm:spPr>
        <a:solidFill>
          <a:schemeClr val="accent2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Data Collection</a:t>
          </a:r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  <a:alpha val="20000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/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2011" y="505225"/>
          <a:ext cx="2450683" cy="98027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492148" y="505225"/>
        <a:ext cx="1470410" cy="980273"/>
      </dsp:txXfrm>
    </dsp:sp>
    <dsp:sp modelId="{EF0D70AD-B565-4FF2-990A-1D2F6B6F8D4E}">
      <dsp:nvSpPr>
        <dsp:cNvPr id="0" name=""/>
        <dsp:cNvSpPr/>
      </dsp:nvSpPr>
      <dsp:spPr>
        <a:xfrm>
          <a:off x="2207626" y="505225"/>
          <a:ext cx="2450683" cy="980273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</a:t>
          </a:r>
          <a:endParaRPr lang="en-IL" sz="1900" kern="1200" dirty="0"/>
        </a:p>
      </dsp:txBody>
      <dsp:txXfrm>
        <a:off x="2697763" y="505225"/>
        <a:ext cx="1470410" cy="980273"/>
      </dsp:txXfrm>
    </dsp:sp>
    <dsp:sp modelId="{B24B7756-90CF-4B6B-BD05-8599E53FB550}">
      <dsp:nvSpPr>
        <dsp:cNvPr id="0" name=""/>
        <dsp:cNvSpPr/>
      </dsp:nvSpPr>
      <dsp:spPr>
        <a:xfrm>
          <a:off x="4413241" y="505225"/>
          <a:ext cx="2450683" cy="980273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</a:t>
          </a:r>
          <a:endParaRPr lang="en-IL" sz="1900" kern="1200" dirty="0"/>
        </a:p>
      </dsp:txBody>
      <dsp:txXfrm>
        <a:off x="4903378" y="505225"/>
        <a:ext cx="1470410" cy="9802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84EB-449C-4B99-A39A-D5A5B592BEB9}">
      <dsp:nvSpPr>
        <dsp:cNvPr id="0" name=""/>
        <dsp:cNvSpPr/>
      </dsp:nvSpPr>
      <dsp:spPr>
        <a:xfrm>
          <a:off x="0" y="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FDADF-7019-434C-8E52-AA19538A1D35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A2B03-3FFA-4E00-938B-C04B2132D914}">
      <dsp:nvSpPr>
        <dsp:cNvPr id="0" name=""/>
        <dsp:cNvSpPr/>
      </dsp:nvSpPr>
      <dsp:spPr>
        <a:xfrm>
          <a:off x="1435590" y="64442"/>
          <a:ext cx="9080009" cy="1115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400" kern="1200" dirty="0"/>
            <a:t>Movie production is very expensive process. If movie doesn’t isn’t successful, the production company can lose a lot of money</a:t>
          </a:r>
          <a:endParaRPr lang="en-US" sz="2400" kern="1200" dirty="0"/>
        </a:p>
      </dsp:txBody>
      <dsp:txXfrm>
        <a:off x="1435590" y="64442"/>
        <a:ext cx="9080009" cy="1115112"/>
      </dsp:txXfrm>
    </dsp:sp>
    <dsp:sp modelId="{90EF2AED-A49E-492F-8DE9-2D6CC3D3C6F9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AC98A-1CC3-4CDD-A780-1F8E88BA2AE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E96AC-3BDA-4A6C-9210-A63687DFFC54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400" kern="1200" dirty="0"/>
            <a:t>Our product can help production companies to avoid those losses</a:t>
          </a:r>
          <a:endParaRPr lang="en-US" sz="2400" kern="1200" dirty="0"/>
        </a:p>
      </dsp:txBody>
      <dsp:txXfrm>
        <a:off x="1435590" y="1554201"/>
        <a:ext cx="9080009" cy="1242935"/>
      </dsp:txXfrm>
    </dsp:sp>
    <dsp:sp modelId="{4C76EEA5-23D6-44A3-B102-C4F9653A26E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9164A-9F9B-4C0F-8B03-90325E06AAB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59978-DB5F-4468-BC45-3BAF600DC1A0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400" kern="1200" dirty="0"/>
            <a:t>recommendation system help users get personal recommendations, increase sales, and redefine the user experience.</a:t>
          </a:r>
          <a:endParaRPr lang="en-US" sz="2400" kern="1200" dirty="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2011" y="505225"/>
          <a:ext cx="2450683" cy="98027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492148" y="505225"/>
        <a:ext cx="1470410" cy="980273"/>
      </dsp:txXfrm>
    </dsp:sp>
    <dsp:sp modelId="{EF0D70AD-B565-4FF2-990A-1D2F6B6F8D4E}">
      <dsp:nvSpPr>
        <dsp:cNvPr id="0" name=""/>
        <dsp:cNvSpPr/>
      </dsp:nvSpPr>
      <dsp:spPr>
        <a:xfrm>
          <a:off x="2207626" y="505225"/>
          <a:ext cx="2450683" cy="980273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</a:t>
          </a:r>
          <a:endParaRPr lang="en-IL" sz="1900" kern="1200" dirty="0"/>
        </a:p>
      </dsp:txBody>
      <dsp:txXfrm>
        <a:off x="2697763" y="505225"/>
        <a:ext cx="1470410" cy="980273"/>
      </dsp:txXfrm>
    </dsp:sp>
    <dsp:sp modelId="{B24B7756-90CF-4B6B-BD05-8599E53FB550}">
      <dsp:nvSpPr>
        <dsp:cNvPr id="0" name=""/>
        <dsp:cNvSpPr/>
      </dsp:nvSpPr>
      <dsp:spPr>
        <a:xfrm>
          <a:off x="4413241" y="505225"/>
          <a:ext cx="2450683" cy="980273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</a:t>
          </a:r>
          <a:endParaRPr lang="en-IL" sz="1900" kern="1200" dirty="0"/>
        </a:p>
      </dsp:txBody>
      <dsp:txXfrm>
        <a:off x="4903378" y="505225"/>
        <a:ext cx="1470410" cy="9802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2011" y="505225"/>
          <a:ext cx="2450683" cy="980273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492148" y="505225"/>
        <a:ext cx="1470410" cy="980273"/>
      </dsp:txXfrm>
    </dsp:sp>
    <dsp:sp modelId="{EF0D70AD-B565-4FF2-990A-1D2F6B6F8D4E}">
      <dsp:nvSpPr>
        <dsp:cNvPr id="0" name=""/>
        <dsp:cNvSpPr/>
      </dsp:nvSpPr>
      <dsp:spPr>
        <a:xfrm>
          <a:off x="2207626" y="505225"/>
          <a:ext cx="2450683" cy="980273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</a:t>
          </a:r>
          <a:endParaRPr lang="en-IL" sz="1900" kern="1200" dirty="0"/>
        </a:p>
      </dsp:txBody>
      <dsp:txXfrm>
        <a:off x="2697763" y="505225"/>
        <a:ext cx="1470410" cy="980273"/>
      </dsp:txXfrm>
    </dsp:sp>
    <dsp:sp modelId="{B24B7756-90CF-4B6B-BD05-8599E53FB550}">
      <dsp:nvSpPr>
        <dsp:cNvPr id="0" name=""/>
        <dsp:cNvSpPr/>
      </dsp:nvSpPr>
      <dsp:spPr>
        <a:xfrm>
          <a:off x="4413241" y="505225"/>
          <a:ext cx="2450683" cy="980273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</a:t>
          </a:r>
          <a:endParaRPr lang="en-IL" sz="1900" kern="1200" dirty="0"/>
        </a:p>
      </dsp:txBody>
      <dsp:txXfrm>
        <a:off x="4903378" y="505225"/>
        <a:ext cx="1470410" cy="9802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2011" y="505225"/>
          <a:ext cx="2450683" cy="980273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492148" y="505225"/>
        <a:ext cx="1470410" cy="980273"/>
      </dsp:txXfrm>
    </dsp:sp>
    <dsp:sp modelId="{EF0D70AD-B565-4FF2-990A-1D2F6B6F8D4E}">
      <dsp:nvSpPr>
        <dsp:cNvPr id="0" name=""/>
        <dsp:cNvSpPr/>
      </dsp:nvSpPr>
      <dsp:spPr>
        <a:xfrm>
          <a:off x="2207626" y="505225"/>
          <a:ext cx="2450683" cy="980273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</a:t>
          </a:r>
          <a:endParaRPr lang="en-IL" sz="1900" kern="1200" dirty="0"/>
        </a:p>
      </dsp:txBody>
      <dsp:txXfrm>
        <a:off x="2697763" y="505225"/>
        <a:ext cx="1470410" cy="980273"/>
      </dsp:txXfrm>
    </dsp:sp>
    <dsp:sp modelId="{B24B7756-90CF-4B6B-BD05-8599E53FB550}">
      <dsp:nvSpPr>
        <dsp:cNvPr id="0" name=""/>
        <dsp:cNvSpPr/>
      </dsp:nvSpPr>
      <dsp:spPr>
        <a:xfrm>
          <a:off x="4413241" y="505225"/>
          <a:ext cx="2450683" cy="980273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</a:t>
          </a:r>
          <a:endParaRPr lang="en-IL" sz="1900" kern="1200" dirty="0"/>
        </a:p>
      </dsp:txBody>
      <dsp:txXfrm>
        <a:off x="4903378" y="505225"/>
        <a:ext cx="1470410" cy="9802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1626" y="18715"/>
          <a:ext cx="1982079" cy="792831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398042" y="18715"/>
        <a:ext cx="1189248" cy="792831"/>
      </dsp:txXfrm>
    </dsp:sp>
    <dsp:sp modelId="{EF0D70AD-B565-4FF2-990A-1D2F6B6F8D4E}">
      <dsp:nvSpPr>
        <dsp:cNvPr id="0" name=""/>
        <dsp:cNvSpPr/>
      </dsp:nvSpPr>
      <dsp:spPr>
        <a:xfrm>
          <a:off x="1785497" y="18715"/>
          <a:ext cx="1982079" cy="792831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Preprocessing</a:t>
          </a:r>
          <a:endParaRPr lang="en-IL" sz="1500" kern="1200" dirty="0"/>
        </a:p>
      </dsp:txBody>
      <dsp:txXfrm>
        <a:off x="2181913" y="18715"/>
        <a:ext cx="1189248" cy="792831"/>
      </dsp:txXfrm>
    </dsp:sp>
    <dsp:sp modelId="{B24B7756-90CF-4B6B-BD05-8599E53FB550}">
      <dsp:nvSpPr>
        <dsp:cNvPr id="0" name=""/>
        <dsp:cNvSpPr/>
      </dsp:nvSpPr>
      <dsp:spPr>
        <a:xfrm>
          <a:off x="3569369" y="18715"/>
          <a:ext cx="1982079" cy="792831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Feature Selection</a:t>
          </a:r>
          <a:endParaRPr lang="en-IL" sz="1500" kern="1200" dirty="0"/>
        </a:p>
      </dsp:txBody>
      <dsp:txXfrm>
        <a:off x="3965785" y="18715"/>
        <a:ext cx="1189248" cy="7928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DF644-7DB2-4FF5-8829-D2E407C2CC57}" type="datetimeFigureOut">
              <a:rPr lang="en-IL" smtClean="0"/>
              <a:t>27/07/2021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D4059-D917-42BF-BA7C-CA7D0E74A03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8568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#&#1514;&#1502;&#1493;&#1504;&#1492;21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sz="12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תעשיית הקולנוע 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היא לא רק מערכת תרבותית שבמסגרתה נוצרים מאות ואלפי תוצרי תרבות הנצפים על ידי מיליונים ברחבי העולם, אלא היא גם מקור תעסוקה עצום</a:t>
            </a:r>
          </a:p>
          <a:p>
            <a:pPr marL="0" indent="0" algn="r" rtl="1">
              <a:buNone/>
            </a:pPr>
            <a:r>
              <a:rPr lang="en-US" sz="1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IMDb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האוסף הגדול ביותר בעולם של עובדות ונתונים על סרטים. </a:t>
            </a:r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r" rtl="1">
              <a:buNone/>
            </a:pPr>
            <a:r>
              <a:rPr lang="en-US" sz="1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ML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היא כיום התחום החם של זירת ההייטק ופיתוחים רבים המבוססים על למידת מכונה הם חלק בלתי נפרד מהשגרה. במאמר זה נדגים כיצד תחום ה-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ML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יכול לסייע לתעשיית הקולנוע למניעת הפסדים ולשיפור חווית המשתמש. </a:t>
            </a: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3299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שימו בקולבוריטיב פילטרינג לפי סרט. סיווג הסרטים הדומים, לפי איך שמשתמשים דירגו אותם, ושימוש בממוצע משוקלל של הסרטים שמשתמש דירג כדי לנבא כיצד ידרג את הסרט הנתון.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971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9978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5140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631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800" dirty="0">
                <a:effectLst/>
                <a:ea typeface="Arial" panose="020B0604020202020204" pitchFamily="34" charset="0"/>
                <a:cs typeface="Calibri Light" panose="020F0302020204030204" pitchFamily="34" charset="0"/>
              </a:rPr>
              <a:t>מטרת הפרויקט הייתה חיזוי דירוג סרטים באתר </a:t>
            </a:r>
            <a:r>
              <a:rPr lang="en-US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IMDb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בצורה ליניארית (חיזוי מספרי </a:t>
            </a:r>
            <a:r>
              <a:rPr lang="he-IL" sz="1800" dirty="0" err="1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מדוייק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שהסרט יקבל) וגם בצורה של קלסיפיקציה. תוצאות הפרויקט מבחינת הפרמטרים </a:t>
            </a:r>
            <a:r>
              <a:rPr lang="en-US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Pression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ו</a:t>
            </a:r>
            <a:r>
              <a:rPr lang="en-US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F1-score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לא היו כל-כך טובות. </a:t>
            </a:r>
            <a:r>
              <a:rPr lang="he-IL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 Light" panose="020F0302020204030204" pitchFamily="34" charset="0"/>
                <a:hlinkClick r:id="rId3" action="ppaction://hlinkfile"/>
              </a:rPr>
              <a:t>בתמונה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Arial" panose="020B0604020202020204" pitchFamily="34" charset="0"/>
                <a:hlinkClick r:id="rId3" action="ppaction://hlinkfile"/>
              </a:rPr>
              <a:t>2</a:t>
            </a:r>
            <a:r>
              <a:rPr lang="he-IL" sz="1800" dirty="0">
                <a:effectLst/>
                <a:ea typeface="Arial" panose="020B0604020202020204" pitchFamily="34" charset="0"/>
                <a:cs typeface="Calibri Light" panose="020F0302020204030204" pitchFamily="34" charset="0"/>
              </a:rPr>
              <a:t> ניתן לראות את </a:t>
            </a:r>
            <a:r>
              <a:rPr lang="he-IL" sz="1800" dirty="0" err="1">
                <a:effectLst/>
                <a:ea typeface="Arial" panose="020B0604020202020204" pitchFamily="34" charset="0"/>
                <a:cs typeface="Calibri Light" panose="020F0302020204030204" pitchFamily="34" charset="0"/>
              </a:rPr>
              <a:t>הקלספיירים</a:t>
            </a:r>
            <a:r>
              <a:rPr lang="he-IL" sz="1800" dirty="0">
                <a:effectLst/>
                <a:ea typeface="Arial" panose="020B0604020202020204" pitchFamily="34" charset="0"/>
                <a:cs typeface="Calibri Light" panose="020F0302020204030204" pitchFamily="34" charset="0"/>
              </a:rPr>
              <a:t> בהם השתמשו ואת תוצאות הפרויקט. ניתן לראות שהדיוק אמנם די גבוה – אבל שאר המשתנים שמדברים על </a:t>
            </a:r>
            <a:r>
              <a:rPr lang="en-US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TP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התוצאות די נמוכות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174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3. השארת ארה"ב ובריטניה – הכי הרבה סרטים והכי קשור לטבלת האוסקר</a:t>
            </a:r>
            <a:endParaRPr lang="en-IL" dirty="0"/>
          </a:p>
          <a:p>
            <a:pPr algn="r" rtl="1"/>
            <a:r>
              <a:rPr lang="he-IL" dirty="0"/>
              <a:t>4.פיצול הז'נר לעמודות שבכל עמודת ז'נר ששיכת לסרט מסויים יש את הערך </a:t>
            </a:r>
            <a:r>
              <a:rPr lang="en-US" dirty="0"/>
              <a:t>T</a:t>
            </a:r>
            <a:r>
              <a:rPr lang="en-IL" dirty="0"/>
              <a:t>rue</a:t>
            </a:r>
            <a:endParaRPr lang="he-IL" dirty="0"/>
          </a:p>
          <a:p>
            <a:pPr algn="r" rtl="1"/>
            <a:r>
              <a:rPr lang="he-IL" dirty="0"/>
              <a:t>5. המרת ערך הכסף לדולר לפי תאריך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6.</a:t>
            </a:r>
            <a:r>
              <a:rPr lang="he-IL" sz="1200" dirty="0">
                <a:cs typeface="Calibri Light" panose="020F0302020204030204" pitchFamily="34" charset="0"/>
              </a:rPr>
              <a:t> בניית רשת של שחקנים - </a:t>
            </a:r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עבור כל שחקן יצרנו קודקוד, ועבור כל שחקן ששיחק איתו באותו סרט יצרנו קשת </a:t>
            </a:r>
            <a:endParaRPr lang="en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7.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אוסקר – יצירת פיצ'רים חדשים מתוך טבלת האוסקר.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Drop </a:t>
            </a:r>
            <a:r>
              <a:rPr lang="en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 null values of target </a:t>
            </a:r>
            <a:r>
              <a:rPr lang="en-US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function</a:t>
            </a:r>
            <a:endParaRPr lang="he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Drop irelevent movies with less then 1000 vot</a:t>
            </a:r>
            <a:r>
              <a:rPr lang="en-US" sz="1200" dirty="0">
                <a:ea typeface="Calibri" panose="020F0502020204030204" pitchFamily="34" charset="0"/>
                <a:cs typeface="Calibri Light" panose="020F0302020204030204" pitchFamily="34" charset="0"/>
              </a:rPr>
              <a:t>e</a:t>
            </a: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s and before 1950</a:t>
            </a:r>
            <a:endParaRPr lang="he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Calibri Light" panose="020F0302020204030204" pitchFamily="34" charset="0"/>
              </a:rPr>
              <a:t>Filter movies by country</a:t>
            </a:r>
            <a:endParaRPr lang="he-IL" sz="1200" dirty="0"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Calibri Light" panose="020F0302020204030204" pitchFamily="34" charset="0"/>
              </a:rPr>
              <a:t>Split genre feature to multiple columns</a:t>
            </a:r>
            <a:endParaRPr lang="he-IL" sz="1200" dirty="0"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Normalize the budget feature</a:t>
            </a:r>
            <a:endParaRPr lang="he-IL" sz="1200" dirty="0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200" dirty="0">
                <a:cs typeface="+mj-cs"/>
              </a:rPr>
              <a:t>C</a:t>
            </a:r>
            <a:r>
              <a:rPr lang="en-IL" sz="1200" dirty="0">
                <a:cs typeface="+mj-cs"/>
              </a:rPr>
              <a:t>onvert currencies to dollar</a:t>
            </a:r>
            <a:endParaRPr lang="he-IL" sz="1200" dirty="0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Build actors network, to gather more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Oscar table – add more features related to Oscar wins.</a:t>
            </a:r>
            <a:endParaRPr lang="he-IL" sz="1200" dirty="0">
              <a:cs typeface="+mj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cs typeface="Calibri Light" panose="020F0302020204030204" pitchFamily="34" charset="0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3513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3. השארת ארה"ב ובריטניה – הכי הרבה סרטים והכי קשור לטבלת האוסקר</a:t>
            </a:r>
            <a:endParaRPr lang="en-IL" dirty="0"/>
          </a:p>
          <a:p>
            <a:pPr algn="r" rtl="1"/>
            <a:r>
              <a:rPr lang="he-IL" dirty="0"/>
              <a:t>4.פיצול הז'נר לעמודות שבכל עמודת ז'נר ששיכת לסרט מסויים יש את הערך </a:t>
            </a:r>
            <a:r>
              <a:rPr lang="en-US" dirty="0"/>
              <a:t>T</a:t>
            </a:r>
            <a:r>
              <a:rPr lang="en-IL" dirty="0"/>
              <a:t>rue</a:t>
            </a:r>
            <a:endParaRPr lang="he-IL" dirty="0"/>
          </a:p>
          <a:p>
            <a:pPr algn="r" rtl="1"/>
            <a:r>
              <a:rPr lang="he-IL" dirty="0"/>
              <a:t>5. המרת ערך הכסף לדולר לפי תאריך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6.</a:t>
            </a:r>
            <a:r>
              <a:rPr lang="he-IL" sz="1200" dirty="0">
                <a:cs typeface="Calibri Light" panose="020F0302020204030204" pitchFamily="34" charset="0"/>
              </a:rPr>
              <a:t> בניית רשת של שחקנים - </a:t>
            </a:r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עבור כל שחקן יצרנו קודקוד, ועבור כל שחקן ששיחק איתו באותו סרט יצרנו קשת </a:t>
            </a:r>
            <a:endParaRPr lang="en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7.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אוסקר – יצירת פיצ'רים חדשים מתוך טבלת האוסקר.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Drop </a:t>
            </a:r>
            <a:r>
              <a:rPr lang="en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 null values of target </a:t>
            </a:r>
            <a:r>
              <a:rPr lang="en-US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function</a:t>
            </a:r>
            <a:endParaRPr lang="he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Drop irelevent movies with less then 1000 vot</a:t>
            </a:r>
            <a:r>
              <a:rPr lang="en-US" sz="1200" dirty="0">
                <a:ea typeface="Calibri" panose="020F0502020204030204" pitchFamily="34" charset="0"/>
                <a:cs typeface="Calibri Light" panose="020F0302020204030204" pitchFamily="34" charset="0"/>
              </a:rPr>
              <a:t>e</a:t>
            </a: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s and before 1950</a:t>
            </a:r>
            <a:endParaRPr lang="he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Calibri Light" panose="020F0302020204030204" pitchFamily="34" charset="0"/>
              </a:rPr>
              <a:t>Filter movies by country</a:t>
            </a:r>
            <a:endParaRPr lang="he-IL" sz="1200" dirty="0"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Calibri Light" panose="020F0302020204030204" pitchFamily="34" charset="0"/>
              </a:rPr>
              <a:t>Split genre feature to multiple columns</a:t>
            </a:r>
            <a:endParaRPr lang="he-IL" sz="1200" dirty="0"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Normalize the budget feature</a:t>
            </a:r>
            <a:endParaRPr lang="he-IL" sz="1200" dirty="0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200" dirty="0">
                <a:cs typeface="+mj-cs"/>
              </a:rPr>
              <a:t>C</a:t>
            </a:r>
            <a:r>
              <a:rPr lang="en-IL" sz="1200" dirty="0">
                <a:cs typeface="+mj-cs"/>
              </a:rPr>
              <a:t>onvert currencies to dollar</a:t>
            </a:r>
            <a:endParaRPr lang="he-IL" sz="1200" dirty="0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Build actors network, to gather more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Oscar table – add more features related to Oscar wins.</a:t>
            </a:r>
            <a:endParaRPr lang="he-IL" sz="1200" dirty="0">
              <a:cs typeface="+mj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cs typeface="Calibri Light" panose="020F0302020204030204" pitchFamily="34" charset="0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6986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הורדת משתנים שיש ביניהם קורלציה גבוהה.</a:t>
            </a:r>
          </a:p>
          <a:p>
            <a:pPr algn="r" rtl="1"/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השארנו את 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centrality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כי יש לו את הקורלציה הכי גבוהה עם פונקציית המטרה </a:t>
            </a:r>
            <a:b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"</a:t>
            </a:r>
            <a:r>
              <a:rPr lang="en-US" sz="12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Worlwide_gross_income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"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השארנו את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oscar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centrality 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כי יש לו את הקורלציה הכי גבוהה עם פונקציית המטרה </a:t>
            </a:r>
            <a:b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"</a:t>
            </a:r>
            <a:r>
              <a:rPr lang="en-US" sz="12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avg_vote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"</a:t>
            </a: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00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להתייחס למשחק עם ה</a:t>
            </a:r>
            <a:r>
              <a:rPr lang="en-IL" dirty="0"/>
              <a:t>threshold/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246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בדקנו כמה אלגוריתמים, לבסוף בחרנו ברגרסיה לוגיסטית שהביאה את התוצאות הטובות ביותר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31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איסוף דאטה מאתר 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Kaggle</a:t>
            </a:r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  - נתונים על משתמשים וסרטים</a:t>
            </a:r>
          </a:p>
          <a:p>
            <a:pPr algn="r" rtl="1"/>
            <a:r>
              <a:rPr lang="he-IL" dirty="0">
                <a:cs typeface="Calibri Light" panose="020F0302020204030204" pitchFamily="34" charset="0"/>
              </a:rPr>
              <a:t>סינון הדאטה: </a:t>
            </a:r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הורדת סרטים שצפו ודירגו אותם פחות מ-10 אנשים, הורדת משתמשים שצפו בפחות מ-10 סרטים. </a:t>
            </a:r>
          </a:p>
          <a:p>
            <a:pPr algn="r" rtl="1"/>
            <a:r>
              <a:rPr lang="he-IL" dirty="0">
                <a:cs typeface="Calibri Light" panose="020F0302020204030204" pitchFamily="34" charset="0"/>
              </a:rPr>
              <a:t>טיפול בערכי </a:t>
            </a:r>
            <a:r>
              <a:rPr lang="en-US" dirty="0">
                <a:cs typeface="Calibri Light" panose="020F0302020204030204" pitchFamily="34" charset="0"/>
              </a:rPr>
              <a:t>null</a:t>
            </a:r>
            <a:endParaRPr lang="he-IL" dirty="0">
              <a:cs typeface="Calibri Light" panose="020F0302020204030204" pitchFamily="34" charset="0"/>
            </a:endParaRPr>
          </a:p>
          <a:p>
            <a:pPr algn="r" rtl="1"/>
            <a:r>
              <a:rPr lang="en-US" dirty="0">
                <a:cs typeface="Calibri Light" panose="020F0302020204030204" pitchFamily="34" charset="0"/>
              </a:rPr>
              <a:t>Pivot</a:t>
            </a:r>
            <a:r>
              <a:rPr lang="he-IL" dirty="0">
                <a:cs typeface="Calibri Light" panose="020F0302020204030204" pitchFamily="34" charset="0"/>
              </a:rPr>
              <a:t>  - שינוי מבנה הטבלה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122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77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52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5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02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97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59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E6BD79B-81A4-4050-B848-76E391991483}"/>
              </a:ext>
            </a:extLst>
          </p:cNvPr>
          <p:cNvSpPr/>
          <p:nvPr userDrawn="1"/>
        </p:nvSpPr>
        <p:spPr>
          <a:xfrm>
            <a:off x="0" y="6478858"/>
            <a:ext cx="12192000" cy="2453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0A14CC-A5A1-4143-8661-C465828C8010}"/>
              </a:ext>
            </a:extLst>
          </p:cNvPr>
          <p:cNvSpPr/>
          <p:nvPr userDrawn="1"/>
        </p:nvSpPr>
        <p:spPr>
          <a:xfrm>
            <a:off x="108292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F31B17-DB85-4FB9-8057-E06ED0D3D4DE}"/>
              </a:ext>
            </a:extLst>
          </p:cNvPr>
          <p:cNvSpPr/>
          <p:nvPr userDrawn="1"/>
        </p:nvSpPr>
        <p:spPr>
          <a:xfrm>
            <a:off x="134196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968B4F-19B3-4036-BCFB-1ACBD1FF07B1}"/>
              </a:ext>
            </a:extLst>
          </p:cNvPr>
          <p:cNvSpPr/>
          <p:nvPr userDrawn="1"/>
        </p:nvSpPr>
        <p:spPr>
          <a:xfrm>
            <a:off x="160100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6EF82C-C53D-40BA-A1E3-4E9064BB818B}"/>
              </a:ext>
            </a:extLst>
          </p:cNvPr>
          <p:cNvSpPr/>
          <p:nvPr userDrawn="1"/>
        </p:nvSpPr>
        <p:spPr>
          <a:xfrm>
            <a:off x="186004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B5017A-81B7-48B2-BE1A-C8E9C9D68D31}"/>
              </a:ext>
            </a:extLst>
          </p:cNvPr>
          <p:cNvSpPr/>
          <p:nvPr userDrawn="1"/>
        </p:nvSpPr>
        <p:spPr>
          <a:xfrm>
            <a:off x="211908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6364A6-A1BF-4F6B-B579-9B5F6BCE0076}"/>
              </a:ext>
            </a:extLst>
          </p:cNvPr>
          <p:cNvSpPr/>
          <p:nvPr userDrawn="1"/>
        </p:nvSpPr>
        <p:spPr>
          <a:xfrm>
            <a:off x="237812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9CE43B-9DC8-409F-AB7C-3B9BF3749C10}"/>
              </a:ext>
            </a:extLst>
          </p:cNvPr>
          <p:cNvSpPr/>
          <p:nvPr userDrawn="1"/>
        </p:nvSpPr>
        <p:spPr>
          <a:xfrm>
            <a:off x="263716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D89FCC-C3E4-436E-ABBC-D5FA5B394A13}"/>
              </a:ext>
            </a:extLst>
          </p:cNvPr>
          <p:cNvSpPr/>
          <p:nvPr userDrawn="1"/>
        </p:nvSpPr>
        <p:spPr>
          <a:xfrm>
            <a:off x="289620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ADF844-5A23-456D-A3CF-D3DA10CC3F1E}"/>
              </a:ext>
            </a:extLst>
          </p:cNvPr>
          <p:cNvSpPr/>
          <p:nvPr userDrawn="1"/>
        </p:nvSpPr>
        <p:spPr>
          <a:xfrm>
            <a:off x="315524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57CC3A-7712-4212-B2FD-6B2AD18AF1EF}"/>
              </a:ext>
            </a:extLst>
          </p:cNvPr>
          <p:cNvSpPr/>
          <p:nvPr userDrawn="1"/>
        </p:nvSpPr>
        <p:spPr>
          <a:xfrm>
            <a:off x="341428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CC6E8B-2954-454F-90C9-0D015BE339B7}"/>
              </a:ext>
            </a:extLst>
          </p:cNvPr>
          <p:cNvSpPr/>
          <p:nvPr userDrawn="1"/>
        </p:nvSpPr>
        <p:spPr>
          <a:xfrm>
            <a:off x="367331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A91355-4231-408C-87B1-E210AD319B6C}"/>
              </a:ext>
            </a:extLst>
          </p:cNvPr>
          <p:cNvSpPr/>
          <p:nvPr userDrawn="1"/>
        </p:nvSpPr>
        <p:spPr>
          <a:xfrm>
            <a:off x="393235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50BD2-C7AF-4151-97FE-BA35AF359CEC}"/>
              </a:ext>
            </a:extLst>
          </p:cNvPr>
          <p:cNvSpPr/>
          <p:nvPr userDrawn="1"/>
        </p:nvSpPr>
        <p:spPr>
          <a:xfrm>
            <a:off x="419139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B9C068-69A2-46AE-90B1-040C460B49E7}"/>
              </a:ext>
            </a:extLst>
          </p:cNvPr>
          <p:cNvSpPr/>
          <p:nvPr userDrawn="1"/>
        </p:nvSpPr>
        <p:spPr>
          <a:xfrm>
            <a:off x="445043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6352E7-E678-4F11-A3B6-B25E117A1504}"/>
              </a:ext>
            </a:extLst>
          </p:cNvPr>
          <p:cNvSpPr/>
          <p:nvPr userDrawn="1"/>
        </p:nvSpPr>
        <p:spPr>
          <a:xfrm>
            <a:off x="470947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4E650D-CEE9-4523-9EEE-23F9B6A3E9AE}"/>
              </a:ext>
            </a:extLst>
          </p:cNvPr>
          <p:cNvSpPr/>
          <p:nvPr userDrawn="1"/>
        </p:nvSpPr>
        <p:spPr>
          <a:xfrm>
            <a:off x="496851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7BB614-39FF-454B-9B07-09D9559A09C1}"/>
              </a:ext>
            </a:extLst>
          </p:cNvPr>
          <p:cNvSpPr/>
          <p:nvPr userDrawn="1"/>
        </p:nvSpPr>
        <p:spPr>
          <a:xfrm>
            <a:off x="522755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CCCB1F-ADBD-4CFF-B2D6-B971CAB509B4}"/>
              </a:ext>
            </a:extLst>
          </p:cNvPr>
          <p:cNvSpPr/>
          <p:nvPr userDrawn="1"/>
        </p:nvSpPr>
        <p:spPr>
          <a:xfrm>
            <a:off x="548659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DC915A-611A-421F-A8DC-ACCD96D79AE6}"/>
              </a:ext>
            </a:extLst>
          </p:cNvPr>
          <p:cNvSpPr/>
          <p:nvPr userDrawn="1"/>
        </p:nvSpPr>
        <p:spPr>
          <a:xfrm>
            <a:off x="574563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5C99F1-449E-45D9-A836-74BB53A4AF77}"/>
              </a:ext>
            </a:extLst>
          </p:cNvPr>
          <p:cNvSpPr/>
          <p:nvPr userDrawn="1"/>
        </p:nvSpPr>
        <p:spPr>
          <a:xfrm>
            <a:off x="600467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73771C-A4E4-4CFC-969C-1F8FC819F741}"/>
              </a:ext>
            </a:extLst>
          </p:cNvPr>
          <p:cNvSpPr/>
          <p:nvPr userDrawn="1"/>
        </p:nvSpPr>
        <p:spPr>
          <a:xfrm>
            <a:off x="626370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7808C0-0B7F-409F-8FE5-41B4482D82C6}"/>
              </a:ext>
            </a:extLst>
          </p:cNvPr>
          <p:cNvSpPr/>
          <p:nvPr userDrawn="1"/>
        </p:nvSpPr>
        <p:spPr>
          <a:xfrm>
            <a:off x="652274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81822F-7584-410F-B302-5E6D89C84C7D}"/>
              </a:ext>
            </a:extLst>
          </p:cNvPr>
          <p:cNvSpPr/>
          <p:nvPr userDrawn="1"/>
        </p:nvSpPr>
        <p:spPr>
          <a:xfrm>
            <a:off x="678178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374B15-4949-4E0B-98FA-1921700A777A}"/>
              </a:ext>
            </a:extLst>
          </p:cNvPr>
          <p:cNvSpPr/>
          <p:nvPr userDrawn="1"/>
        </p:nvSpPr>
        <p:spPr>
          <a:xfrm>
            <a:off x="704082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98259A7-A7AA-4159-B28B-7EB18C8D20D2}"/>
              </a:ext>
            </a:extLst>
          </p:cNvPr>
          <p:cNvSpPr/>
          <p:nvPr userDrawn="1"/>
        </p:nvSpPr>
        <p:spPr>
          <a:xfrm>
            <a:off x="729986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F81D059-370A-46F8-85A4-88A31EB2B834}"/>
              </a:ext>
            </a:extLst>
          </p:cNvPr>
          <p:cNvSpPr/>
          <p:nvPr userDrawn="1"/>
        </p:nvSpPr>
        <p:spPr>
          <a:xfrm>
            <a:off x="755890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9669B12-05FB-4D6E-9EE3-7FD532E14F60}"/>
              </a:ext>
            </a:extLst>
          </p:cNvPr>
          <p:cNvSpPr/>
          <p:nvPr userDrawn="1"/>
        </p:nvSpPr>
        <p:spPr>
          <a:xfrm>
            <a:off x="781794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6A600C8-E204-4BF6-B0A3-10A90C7CA4CC}"/>
              </a:ext>
            </a:extLst>
          </p:cNvPr>
          <p:cNvSpPr/>
          <p:nvPr userDrawn="1"/>
        </p:nvSpPr>
        <p:spPr>
          <a:xfrm>
            <a:off x="807698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4073681-9646-4F19-B355-F5F06FD1BD50}"/>
              </a:ext>
            </a:extLst>
          </p:cNvPr>
          <p:cNvSpPr/>
          <p:nvPr userDrawn="1"/>
        </p:nvSpPr>
        <p:spPr>
          <a:xfrm>
            <a:off x="833602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5" name="Picture 2" descr="תוצאת תמונה עבור imdb">
            <a:extLst>
              <a:ext uri="{FF2B5EF4-FFF2-40B4-BE49-F238E27FC236}">
                <a16:creationId xmlns:a16="http://schemas.microsoft.com/office/drawing/2014/main" id="{61DE85B2-E342-49EE-9BF2-67FE63C1B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06" y="6393182"/>
            <a:ext cx="828117" cy="4166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8107D94-A871-40DD-9F79-AAA1016A7B84}"/>
              </a:ext>
            </a:extLst>
          </p:cNvPr>
          <p:cNvSpPr/>
          <p:nvPr userDrawn="1"/>
        </p:nvSpPr>
        <p:spPr>
          <a:xfrm>
            <a:off x="0" y="0"/>
            <a:ext cx="12192000" cy="189570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B2D357-50C8-4713-A150-79A8149DB64D}"/>
              </a:ext>
            </a:extLst>
          </p:cNvPr>
          <p:cNvSpPr/>
          <p:nvPr userDrawn="1"/>
        </p:nvSpPr>
        <p:spPr>
          <a:xfrm>
            <a:off x="9133237" y="6369112"/>
            <a:ext cx="178420" cy="464818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0170352-AEE9-4105-A653-514C3F257BEC}"/>
              </a:ext>
            </a:extLst>
          </p:cNvPr>
          <p:cNvSpPr txBox="1">
            <a:spLocks/>
          </p:cNvSpPr>
          <p:nvPr userDrawn="1"/>
        </p:nvSpPr>
        <p:spPr>
          <a:xfrm>
            <a:off x="9077820" y="6435624"/>
            <a:ext cx="3106844" cy="5217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IL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2  Recommendation System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D6FAD1-80AD-459A-8F00-33DC87F7C41B}"/>
              </a:ext>
            </a:extLst>
          </p:cNvPr>
          <p:cNvSpPr/>
          <p:nvPr userDrawn="1"/>
        </p:nvSpPr>
        <p:spPr>
          <a:xfrm>
            <a:off x="859357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4CC6D39-656E-4960-AB52-29DD2DCC6667}"/>
              </a:ext>
            </a:extLst>
          </p:cNvPr>
          <p:cNvSpPr/>
          <p:nvPr userDrawn="1"/>
        </p:nvSpPr>
        <p:spPr>
          <a:xfrm>
            <a:off x="885261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406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E6BD79B-81A4-4050-B848-76E391991483}"/>
              </a:ext>
            </a:extLst>
          </p:cNvPr>
          <p:cNvSpPr/>
          <p:nvPr userDrawn="1"/>
        </p:nvSpPr>
        <p:spPr>
          <a:xfrm>
            <a:off x="0" y="6478858"/>
            <a:ext cx="12192000" cy="2453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0A14CC-A5A1-4143-8661-C465828C8010}"/>
              </a:ext>
            </a:extLst>
          </p:cNvPr>
          <p:cNvSpPr/>
          <p:nvPr userDrawn="1"/>
        </p:nvSpPr>
        <p:spPr>
          <a:xfrm>
            <a:off x="108292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F31B17-DB85-4FB9-8057-E06ED0D3D4DE}"/>
              </a:ext>
            </a:extLst>
          </p:cNvPr>
          <p:cNvSpPr/>
          <p:nvPr userDrawn="1"/>
        </p:nvSpPr>
        <p:spPr>
          <a:xfrm>
            <a:off x="134681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968B4F-19B3-4036-BCFB-1ACBD1FF07B1}"/>
              </a:ext>
            </a:extLst>
          </p:cNvPr>
          <p:cNvSpPr/>
          <p:nvPr userDrawn="1"/>
        </p:nvSpPr>
        <p:spPr>
          <a:xfrm>
            <a:off x="161069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6EF82C-C53D-40BA-A1E3-4E9064BB818B}"/>
              </a:ext>
            </a:extLst>
          </p:cNvPr>
          <p:cNvSpPr/>
          <p:nvPr userDrawn="1"/>
        </p:nvSpPr>
        <p:spPr>
          <a:xfrm>
            <a:off x="187457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B5017A-81B7-48B2-BE1A-C8E9C9D68D31}"/>
              </a:ext>
            </a:extLst>
          </p:cNvPr>
          <p:cNvSpPr/>
          <p:nvPr userDrawn="1"/>
        </p:nvSpPr>
        <p:spPr>
          <a:xfrm>
            <a:off x="213845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6364A6-A1BF-4F6B-B579-9B5F6BCE0076}"/>
              </a:ext>
            </a:extLst>
          </p:cNvPr>
          <p:cNvSpPr/>
          <p:nvPr userDrawn="1"/>
        </p:nvSpPr>
        <p:spPr>
          <a:xfrm>
            <a:off x="240233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9CE43B-9DC8-409F-AB7C-3B9BF3749C10}"/>
              </a:ext>
            </a:extLst>
          </p:cNvPr>
          <p:cNvSpPr/>
          <p:nvPr userDrawn="1"/>
        </p:nvSpPr>
        <p:spPr>
          <a:xfrm>
            <a:off x="266622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D89FCC-C3E4-436E-ABBC-D5FA5B394A13}"/>
              </a:ext>
            </a:extLst>
          </p:cNvPr>
          <p:cNvSpPr/>
          <p:nvPr userDrawn="1"/>
        </p:nvSpPr>
        <p:spPr>
          <a:xfrm>
            <a:off x="293010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ADF844-5A23-456D-A3CF-D3DA10CC3F1E}"/>
              </a:ext>
            </a:extLst>
          </p:cNvPr>
          <p:cNvSpPr/>
          <p:nvPr userDrawn="1"/>
        </p:nvSpPr>
        <p:spPr>
          <a:xfrm>
            <a:off x="319398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57CC3A-7712-4212-B2FD-6B2AD18AF1EF}"/>
              </a:ext>
            </a:extLst>
          </p:cNvPr>
          <p:cNvSpPr/>
          <p:nvPr userDrawn="1"/>
        </p:nvSpPr>
        <p:spPr>
          <a:xfrm>
            <a:off x="345786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CC6E8B-2954-454F-90C9-0D015BE339B7}"/>
              </a:ext>
            </a:extLst>
          </p:cNvPr>
          <p:cNvSpPr/>
          <p:nvPr userDrawn="1"/>
        </p:nvSpPr>
        <p:spPr>
          <a:xfrm>
            <a:off x="372174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A91355-4231-408C-87B1-E210AD319B6C}"/>
              </a:ext>
            </a:extLst>
          </p:cNvPr>
          <p:cNvSpPr/>
          <p:nvPr userDrawn="1"/>
        </p:nvSpPr>
        <p:spPr>
          <a:xfrm>
            <a:off x="398563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50BD2-C7AF-4151-97FE-BA35AF359CEC}"/>
              </a:ext>
            </a:extLst>
          </p:cNvPr>
          <p:cNvSpPr/>
          <p:nvPr userDrawn="1"/>
        </p:nvSpPr>
        <p:spPr>
          <a:xfrm>
            <a:off x="424951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B9C068-69A2-46AE-90B1-040C460B49E7}"/>
              </a:ext>
            </a:extLst>
          </p:cNvPr>
          <p:cNvSpPr/>
          <p:nvPr userDrawn="1"/>
        </p:nvSpPr>
        <p:spPr>
          <a:xfrm>
            <a:off x="451339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6352E7-E678-4F11-A3B6-B25E117A1504}"/>
              </a:ext>
            </a:extLst>
          </p:cNvPr>
          <p:cNvSpPr/>
          <p:nvPr userDrawn="1"/>
        </p:nvSpPr>
        <p:spPr>
          <a:xfrm>
            <a:off x="477727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4E650D-CEE9-4523-9EEE-23F9B6A3E9AE}"/>
              </a:ext>
            </a:extLst>
          </p:cNvPr>
          <p:cNvSpPr/>
          <p:nvPr userDrawn="1"/>
        </p:nvSpPr>
        <p:spPr>
          <a:xfrm>
            <a:off x="504115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7BB614-39FF-454B-9B07-09D9559A09C1}"/>
              </a:ext>
            </a:extLst>
          </p:cNvPr>
          <p:cNvSpPr/>
          <p:nvPr userDrawn="1"/>
        </p:nvSpPr>
        <p:spPr>
          <a:xfrm>
            <a:off x="530504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CCCB1F-ADBD-4CFF-B2D6-B971CAB509B4}"/>
              </a:ext>
            </a:extLst>
          </p:cNvPr>
          <p:cNvSpPr/>
          <p:nvPr userDrawn="1"/>
        </p:nvSpPr>
        <p:spPr>
          <a:xfrm>
            <a:off x="556892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DC915A-611A-421F-A8DC-ACCD96D79AE6}"/>
              </a:ext>
            </a:extLst>
          </p:cNvPr>
          <p:cNvSpPr/>
          <p:nvPr userDrawn="1"/>
        </p:nvSpPr>
        <p:spPr>
          <a:xfrm>
            <a:off x="583280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5C99F1-449E-45D9-A836-74BB53A4AF77}"/>
              </a:ext>
            </a:extLst>
          </p:cNvPr>
          <p:cNvSpPr/>
          <p:nvPr userDrawn="1"/>
        </p:nvSpPr>
        <p:spPr>
          <a:xfrm>
            <a:off x="609668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73771C-A4E4-4CFC-969C-1F8FC819F741}"/>
              </a:ext>
            </a:extLst>
          </p:cNvPr>
          <p:cNvSpPr/>
          <p:nvPr userDrawn="1"/>
        </p:nvSpPr>
        <p:spPr>
          <a:xfrm>
            <a:off x="636056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7808C0-0B7F-409F-8FE5-41B4482D82C6}"/>
              </a:ext>
            </a:extLst>
          </p:cNvPr>
          <p:cNvSpPr/>
          <p:nvPr userDrawn="1"/>
        </p:nvSpPr>
        <p:spPr>
          <a:xfrm>
            <a:off x="662445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81822F-7584-410F-B302-5E6D89C84C7D}"/>
              </a:ext>
            </a:extLst>
          </p:cNvPr>
          <p:cNvSpPr/>
          <p:nvPr userDrawn="1"/>
        </p:nvSpPr>
        <p:spPr>
          <a:xfrm>
            <a:off x="688833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374B15-4949-4E0B-98FA-1921700A777A}"/>
              </a:ext>
            </a:extLst>
          </p:cNvPr>
          <p:cNvSpPr/>
          <p:nvPr userDrawn="1"/>
        </p:nvSpPr>
        <p:spPr>
          <a:xfrm>
            <a:off x="715221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5" name="Picture 2" descr="תוצאת תמונה עבור imdb">
            <a:extLst>
              <a:ext uri="{FF2B5EF4-FFF2-40B4-BE49-F238E27FC236}">
                <a16:creationId xmlns:a16="http://schemas.microsoft.com/office/drawing/2014/main" id="{61DE85B2-E342-49EE-9BF2-67FE63C1B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06" y="6393182"/>
            <a:ext cx="828117" cy="4166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8107D94-A871-40DD-9F79-AAA1016A7B84}"/>
              </a:ext>
            </a:extLst>
          </p:cNvPr>
          <p:cNvSpPr/>
          <p:nvPr userDrawn="1"/>
        </p:nvSpPr>
        <p:spPr>
          <a:xfrm>
            <a:off x="0" y="0"/>
            <a:ext cx="12192000" cy="189570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B2D357-50C8-4713-A150-79A8149DB64D}"/>
              </a:ext>
            </a:extLst>
          </p:cNvPr>
          <p:cNvSpPr/>
          <p:nvPr userDrawn="1"/>
        </p:nvSpPr>
        <p:spPr>
          <a:xfrm>
            <a:off x="9547521" y="6345043"/>
            <a:ext cx="178420" cy="464818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0170352-AEE9-4105-A653-514C3F257BEC}"/>
              </a:ext>
            </a:extLst>
          </p:cNvPr>
          <p:cNvSpPr txBox="1">
            <a:spLocks/>
          </p:cNvSpPr>
          <p:nvPr userDrawn="1"/>
        </p:nvSpPr>
        <p:spPr>
          <a:xfrm>
            <a:off x="9395499" y="6429879"/>
            <a:ext cx="2504180" cy="5217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I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IL" sz="1800" dirty="0">
                <a:latin typeface="+mn-lt"/>
                <a:cs typeface="Calibri Light" panose="020F0302020204030204" pitchFamily="34" charset="0"/>
              </a:rPr>
              <a:t>Predict Movie Success</a:t>
            </a:r>
            <a:endParaRPr lang="en-IL" sz="1800" b="1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080A568-8903-4618-9D43-5E96B6EFB793}"/>
              </a:ext>
            </a:extLst>
          </p:cNvPr>
          <p:cNvSpPr/>
          <p:nvPr userDrawn="1"/>
        </p:nvSpPr>
        <p:spPr>
          <a:xfrm>
            <a:off x="741609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604BCA-DB97-443A-AC7E-4CBD5CD2362A}"/>
              </a:ext>
            </a:extLst>
          </p:cNvPr>
          <p:cNvSpPr/>
          <p:nvPr userDrawn="1"/>
        </p:nvSpPr>
        <p:spPr>
          <a:xfrm>
            <a:off x="767997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68E8A2-835D-45E0-A4C7-9D4948DED622}"/>
              </a:ext>
            </a:extLst>
          </p:cNvPr>
          <p:cNvSpPr/>
          <p:nvPr userDrawn="1"/>
        </p:nvSpPr>
        <p:spPr>
          <a:xfrm>
            <a:off x="794386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1BF69F3-2CD1-4EDB-B2A6-D1EA5F56BB41}"/>
              </a:ext>
            </a:extLst>
          </p:cNvPr>
          <p:cNvSpPr/>
          <p:nvPr userDrawn="1"/>
        </p:nvSpPr>
        <p:spPr>
          <a:xfrm>
            <a:off x="820774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6133F42-3902-45C0-A526-DD8BD3C72F53}"/>
              </a:ext>
            </a:extLst>
          </p:cNvPr>
          <p:cNvSpPr/>
          <p:nvPr userDrawn="1"/>
        </p:nvSpPr>
        <p:spPr>
          <a:xfrm>
            <a:off x="8471625" y="6535067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417446F-E009-4034-85E8-06B9F785D15A}"/>
              </a:ext>
            </a:extLst>
          </p:cNvPr>
          <p:cNvSpPr/>
          <p:nvPr userDrawn="1"/>
        </p:nvSpPr>
        <p:spPr>
          <a:xfrm>
            <a:off x="8735507" y="6535067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B3F3EC2-8380-4DF7-8CF4-6273079EAFC4}"/>
              </a:ext>
            </a:extLst>
          </p:cNvPr>
          <p:cNvSpPr/>
          <p:nvPr userDrawn="1"/>
        </p:nvSpPr>
        <p:spPr>
          <a:xfrm>
            <a:off x="8999389" y="6535067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CFD2107-F7A7-4CF8-9577-654F93E71EC8}"/>
              </a:ext>
            </a:extLst>
          </p:cNvPr>
          <p:cNvSpPr/>
          <p:nvPr userDrawn="1"/>
        </p:nvSpPr>
        <p:spPr>
          <a:xfrm>
            <a:off x="9263259" y="6535067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406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E6BD79B-81A4-4050-B848-76E391991483}"/>
              </a:ext>
            </a:extLst>
          </p:cNvPr>
          <p:cNvSpPr/>
          <p:nvPr userDrawn="1"/>
        </p:nvSpPr>
        <p:spPr>
          <a:xfrm>
            <a:off x="0" y="6478858"/>
            <a:ext cx="12192000" cy="2453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0A14CC-A5A1-4143-8661-C465828C8010}"/>
              </a:ext>
            </a:extLst>
          </p:cNvPr>
          <p:cNvSpPr/>
          <p:nvPr userDrawn="1"/>
        </p:nvSpPr>
        <p:spPr>
          <a:xfrm>
            <a:off x="108292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F31B17-DB85-4FB9-8057-E06ED0D3D4DE}"/>
              </a:ext>
            </a:extLst>
          </p:cNvPr>
          <p:cNvSpPr/>
          <p:nvPr userDrawn="1"/>
        </p:nvSpPr>
        <p:spPr>
          <a:xfrm>
            <a:off x="134694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968B4F-19B3-4036-BCFB-1ACBD1FF07B1}"/>
              </a:ext>
            </a:extLst>
          </p:cNvPr>
          <p:cNvSpPr/>
          <p:nvPr userDrawn="1"/>
        </p:nvSpPr>
        <p:spPr>
          <a:xfrm>
            <a:off x="161095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6EF82C-C53D-40BA-A1E3-4E9064BB818B}"/>
              </a:ext>
            </a:extLst>
          </p:cNvPr>
          <p:cNvSpPr/>
          <p:nvPr userDrawn="1"/>
        </p:nvSpPr>
        <p:spPr>
          <a:xfrm>
            <a:off x="187496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B5017A-81B7-48B2-BE1A-C8E9C9D68D31}"/>
              </a:ext>
            </a:extLst>
          </p:cNvPr>
          <p:cNvSpPr/>
          <p:nvPr userDrawn="1"/>
        </p:nvSpPr>
        <p:spPr>
          <a:xfrm>
            <a:off x="213898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6364A6-A1BF-4F6B-B579-9B5F6BCE0076}"/>
              </a:ext>
            </a:extLst>
          </p:cNvPr>
          <p:cNvSpPr/>
          <p:nvPr userDrawn="1"/>
        </p:nvSpPr>
        <p:spPr>
          <a:xfrm>
            <a:off x="240299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9CE43B-9DC8-409F-AB7C-3B9BF3749C10}"/>
              </a:ext>
            </a:extLst>
          </p:cNvPr>
          <p:cNvSpPr/>
          <p:nvPr userDrawn="1"/>
        </p:nvSpPr>
        <p:spPr>
          <a:xfrm>
            <a:off x="266700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D89FCC-C3E4-436E-ABBC-D5FA5B394A13}"/>
              </a:ext>
            </a:extLst>
          </p:cNvPr>
          <p:cNvSpPr/>
          <p:nvPr userDrawn="1"/>
        </p:nvSpPr>
        <p:spPr>
          <a:xfrm>
            <a:off x="293102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ADF844-5A23-456D-A3CF-D3DA10CC3F1E}"/>
              </a:ext>
            </a:extLst>
          </p:cNvPr>
          <p:cNvSpPr/>
          <p:nvPr userDrawn="1"/>
        </p:nvSpPr>
        <p:spPr>
          <a:xfrm>
            <a:off x="319503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57CC3A-7712-4212-B2FD-6B2AD18AF1EF}"/>
              </a:ext>
            </a:extLst>
          </p:cNvPr>
          <p:cNvSpPr/>
          <p:nvPr userDrawn="1"/>
        </p:nvSpPr>
        <p:spPr>
          <a:xfrm>
            <a:off x="345904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CC6E8B-2954-454F-90C9-0D015BE339B7}"/>
              </a:ext>
            </a:extLst>
          </p:cNvPr>
          <p:cNvSpPr/>
          <p:nvPr userDrawn="1"/>
        </p:nvSpPr>
        <p:spPr>
          <a:xfrm>
            <a:off x="372305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A91355-4231-408C-87B1-E210AD319B6C}"/>
              </a:ext>
            </a:extLst>
          </p:cNvPr>
          <p:cNvSpPr/>
          <p:nvPr userDrawn="1"/>
        </p:nvSpPr>
        <p:spPr>
          <a:xfrm>
            <a:off x="398707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50BD2-C7AF-4151-97FE-BA35AF359CEC}"/>
              </a:ext>
            </a:extLst>
          </p:cNvPr>
          <p:cNvSpPr/>
          <p:nvPr userDrawn="1"/>
        </p:nvSpPr>
        <p:spPr>
          <a:xfrm>
            <a:off x="425108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B9C068-69A2-46AE-90B1-040C460B49E7}"/>
              </a:ext>
            </a:extLst>
          </p:cNvPr>
          <p:cNvSpPr/>
          <p:nvPr userDrawn="1"/>
        </p:nvSpPr>
        <p:spPr>
          <a:xfrm>
            <a:off x="451509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6352E7-E678-4F11-A3B6-B25E117A1504}"/>
              </a:ext>
            </a:extLst>
          </p:cNvPr>
          <p:cNvSpPr/>
          <p:nvPr userDrawn="1"/>
        </p:nvSpPr>
        <p:spPr>
          <a:xfrm>
            <a:off x="477911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4E650D-CEE9-4523-9EEE-23F9B6A3E9AE}"/>
              </a:ext>
            </a:extLst>
          </p:cNvPr>
          <p:cNvSpPr/>
          <p:nvPr userDrawn="1"/>
        </p:nvSpPr>
        <p:spPr>
          <a:xfrm>
            <a:off x="504312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7BB614-39FF-454B-9B07-09D9559A09C1}"/>
              </a:ext>
            </a:extLst>
          </p:cNvPr>
          <p:cNvSpPr/>
          <p:nvPr userDrawn="1"/>
        </p:nvSpPr>
        <p:spPr>
          <a:xfrm>
            <a:off x="530713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CCCB1F-ADBD-4CFF-B2D6-B971CAB509B4}"/>
              </a:ext>
            </a:extLst>
          </p:cNvPr>
          <p:cNvSpPr/>
          <p:nvPr userDrawn="1"/>
        </p:nvSpPr>
        <p:spPr>
          <a:xfrm>
            <a:off x="557115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DC915A-611A-421F-A8DC-ACCD96D79AE6}"/>
              </a:ext>
            </a:extLst>
          </p:cNvPr>
          <p:cNvSpPr/>
          <p:nvPr userDrawn="1"/>
        </p:nvSpPr>
        <p:spPr>
          <a:xfrm>
            <a:off x="583516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5C99F1-449E-45D9-A836-74BB53A4AF77}"/>
              </a:ext>
            </a:extLst>
          </p:cNvPr>
          <p:cNvSpPr/>
          <p:nvPr userDrawn="1"/>
        </p:nvSpPr>
        <p:spPr>
          <a:xfrm>
            <a:off x="609917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73771C-A4E4-4CFC-969C-1F8FC819F741}"/>
              </a:ext>
            </a:extLst>
          </p:cNvPr>
          <p:cNvSpPr/>
          <p:nvPr userDrawn="1"/>
        </p:nvSpPr>
        <p:spPr>
          <a:xfrm>
            <a:off x="636318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7808C0-0B7F-409F-8FE5-41B4482D82C6}"/>
              </a:ext>
            </a:extLst>
          </p:cNvPr>
          <p:cNvSpPr/>
          <p:nvPr userDrawn="1"/>
        </p:nvSpPr>
        <p:spPr>
          <a:xfrm>
            <a:off x="662720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81822F-7584-410F-B302-5E6D89C84C7D}"/>
              </a:ext>
            </a:extLst>
          </p:cNvPr>
          <p:cNvSpPr/>
          <p:nvPr userDrawn="1"/>
        </p:nvSpPr>
        <p:spPr>
          <a:xfrm>
            <a:off x="689121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374B15-4949-4E0B-98FA-1921700A777A}"/>
              </a:ext>
            </a:extLst>
          </p:cNvPr>
          <p:cNvSpPr/>
          <p:nvPr userDrawn="1"/>
        </p:nvSpPr>
        <p:spPr>
          <a:xfrm>
            <a:off x="715522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5" name="Picture 2" descr="תוצאת תמונה עבור imdb">
            <a:extLst>
              <a:ext uri="{FF2B5EF4-FFF2-40B4-BE49-F238E27FC236}">
                <a16:creationId xmlns:a16="http://schemas.microsoft.com/office/drawing/2014/main" id="{61DE85B2-E342-49EE-9BF2-67FE63C1B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06" y="6393182"/>
            <a:ext cx="828117" cy="4166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8107D94-A871-40DD-9F79-AAA1016A7B84}"/>
              </a:ext>
            </a:extLst>
          </p:cNvPr>
          <p:cNvSpPr/>
          <p:nvPr userDrawn="1"/>
        </p:nvSpPr>
        <p:spPr>
          <a:xfrm>
            <a:off x="0" y="0"/>
            <a:ext cx="12192000" cy="189570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0170352-AEE9-4105-A653-514C3F257BEC}"/>
              </a:ext>
            </a:extLst>
          </p:cNvPr>
          <p:cNvSpPr txBox="1">
            <a:spLocks/>
          </p:cNvSpPr>
          <p:nvPr userDrawn="1"/>
        </p:nvSpPr>
        <p:spPr>
          <a:xfrm>
            <a:off x="5532022" y="6429879"/>
            <a:ext cx="6266059" cy="5217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sz="1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709FE4D-DED6-4E67-8C2B-26CAE20CB04B}"/>
              </a:ext>
            </a:extLst>
          </p:cNvPr>
          <p:cNvSpPr/>
          <p:nvPr userDrawn="1"/>
        </p:nvSpPr>
        <p:spPr>
          <a:xfrm>
            <a:off x="741924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0509B2-BB29-4EBE-A523-F28CBA59F448}"/>
              </a:ext>
            </a:extLst>
          </p:cNvPr>
          <p:cNvSpPr/>
          <p:nvPr userDrawn="1"/>
        </p:nvSpPr>
        <p:spPr>
          <a:xfrm>
            <a:off x="768325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416AA6D-E523-4B81-9876-248FCFACF20B}"/>
              </a:ext>
            </a:extLst>
          </p:cNvPr>
          <p:cNvSpPr/>
          <p:nvPr userDrawn="1"/>
        </p:nvSpPr>
        <p:spPr>
          <a:xfrm>
            <a:off x="794726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FF67EDD-8994-43BD-929E-FCA241A36570}"/>
              </a:ext>
            </a:extLst>
          </p:cNvPr>
          <p:cNvSpPr/>
          <p:nvPr userDrawn="1"/>
        </p:nvSpPr>
        <p:spPr>
          <a:xfrm>
            <a:off x="821128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F565256-C1A1-4773-BB47-500559B08014}"/>
              </a:ext>
            </a:extLst>
          </p:cNvPr>
          <p:cNvSpPr/>
          <p:nvPr userDrawn="1"/>
        </p:nvSpPr>
        <p:spPr>
          <a:xfrm>
            <a:off x="847529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DF29849-23B6-4284-98AA-E5C37E6023C7}"/>
              </a:ext>
            </a:extLst>
          </p:cNvPr>
          <p:cNvSpPr/>
          <p:nvPr userDrawn="1"/>
        </p:nvSpPr>
        <p:spPr>
          <a:xfrm>
            <a:off x="873930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B04568-B714-43B0-85EF-CFB5523BFB70}"/>
              </a:ext>
            </a:extLst>
          </p:cNvPr>
          <p:cNvSpPr/>
          <p:nvPr userDrawn="1"/>
        </p:nvSpPr>
        <p:spPr>
          <a:xfrm>
            <a:off x="9003319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8E3F929-44E8-4A9A-A8DE-DC16B0A1F3DB}"/>
              </a:ext>
            </a:extLst>
          </p:cNvPr>
          <p:cNvSpPr/>
          <p:nvPr userDrawn="1"/>
        </p:nvSpPr>
        <p:spPr>
          <a:xfrm>
            <a:off x="926733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6EA0082-4515-4644-B08C-725410F56AB3}"/>
              </a:ext>
            </a:extLst>
          </p:cNvPr>
          <p:cNvSpPr/>
          <p:nvPr userDrawn="1"/>
        </p:nvSpPr>
        <p:spPr>
          <a:xfrm>
            <a:off x="953134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5D529D7-7F28-4D0B-B159-29871A81ADFF}"/>
              </a:ext>
            </a:extLst>
          </p:cNvPr>
          <p:cNvSpPr/>
          <p:nvPr userDrawn="1"/>
        </p:nvSpPr>
        <p:spPr>
          <a:xfrm>
            <a:off x="979535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66CDD54-C6E9-4E49-8073-807484A7E5F3}"/>
              </a:ext>
            </a:extLst>
          </p:cNvPr>
          <p:cNvSpPr/>
          <p:nvPr userDrawn="1"/>
        </p:nvSpPr>
        <p:spPr>
          <a:xfrm>
            <a:off x="1005937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300659F-D53A-4E1D-84A3-B08FA44A0161}"/>
              </a:ext>
            </a:extLst>
          </p:cNvPr>
          <p:cNvSpPr/>
          <p:nvPr userDrawn="1"/>
        </p:nvSpPr>
        <p:spPr>
          <a:xfrm>
            <a:off x="1032338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C6259E2-212A-4EE5-B5B0-668A71713683}"/>
              </a:ext>
            </a:extLst>
          </p:cNvPr>
          <p:cNvSpPr/>
          <p:nvPr userDrawn="1"/>
        </p:nvSpPr>
        <p:spPr>
          <a:xfrm>
            <a:off x="1058739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65BFFFB-C8AF-4D8D-8AE1-9087BAE5CE5B}"/>
              </a:ext>
            </a:extLst>
          </p:cNvPr>
          <p:cNvSpPr/>
          <p:nvPr userDrawn="1"/>
        </p:nvSpPr>
        <p:spPr>
          <a:xfrm>
            <a:off x="1085141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2409C9B-4882-46B3-A137-E52420849B25}"/>
              </a:ext>
            </a:extLst>
          </p:cNvPr>
          <p:cNvSpPr/>
          <p:nvPr userDrawn="1"/>
        </p:nvSpPr>
        <p:spPr>
          <a:xfrm>
            <a:off x="11115423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E14ED51-47E2-40C4-A168-43046A0429FF}"/>
              </a:ext>
            </a:extLst>
          </p:cNvPr>
          <p:cNvSpPr/>
          <p:nvPr userDrawn="1"/>
        </p:nvSpPr>
        <p:spPr>
          <a:xfrm>
            <a:off x="11379436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3151A14-F06F-44D8-BF78-A29402D1F065}"/>
              </a:ext>
            </a:extLst>
          </p:cNvPr>
          <p:cNvSpPr/>
          <p:nvPr userDrawn="1"/>
        </p:nvSpPr>
        <p:spPr>
          <a:xfrm>
            <a:off x="11643449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72991F0-2C74-420F-8581-75BCE50D98E0}"/>
              </a:ext>
            </a:extLst>
          </p:cNvPr>
          <p:cNvSpPr/>
          <p:nvPr userDrawn="1"/>
        </p:nvSpPr>
        <p:spPr>
          <a:xfrm>
            <a:off x="11907454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84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25.png"/><Relationship Id="rId10" Type="http://schemas.openxmlformats.org/officeDocument/2006/relationships/image" Target="../media/image22.jpg"/><Relationship Id="rId4" Type="http://schemas.openxmlformats.org/officeDocument/2006/relationships/diagramLayout" Target="../diagrams/layout6.xml"/><Relationship Id="rId9" Type="http://schemas.openxmlformats.org/officeDocument/2006/relationships/image" Target="../media/image21.png"/><Relationship Id="rId1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1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9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380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4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4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63C29-F576-4DB4-9761-6B75D192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87FEE3C-BCB3-48F5-B940-A84FBEDFA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57" y="1175581"/>
            <a:ext cx="4466237" cy="22534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6F20E5-A121-4ADD-A4CB-28F72129ED1F}"/>
              </a:ext>
            </a:extLst>
          </p:cNvPr>
          <p:cNvSpPr txBox="1">
            <a:spLocks/>
          </p:cNvSpPr>
          <p:nvPr/>
        </p:nvSpPr>
        <p:spPr>
          <a:xfrm>
            <a:off x="6489012" y="1908312"/>
            <a:ext cx="3495628" cy="964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+mn-lt"/>
              </a:rPr>
              <a:t>Project</a:t>
            </a:r>
            <a:endParaRPr lang="en-IL" sz="7200" b="1" dirty="0">
              <a:latin typeface="+mn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AD55033-8AEE-4778-B202-F33A82B7F505}"/>
              </a:ext>
            </a:extLst>
          </p:cNvPr>
          <p:cNvSpPr txBox="1">
            <a:spLocks/>
          </p:cNvSpPr>
          <p:nvPr/>
        </p:nvSpPr>
        <p:spPr>
          <a:xfrm>
            <a:off x="479855" y="6167016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7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69038846"/>
              </p:ext>
            </p:extLst>
          </p:nvPr>
        </p:nvGraphicFramePr>
        <p:xfrm>
          <a:off x="5324219" y="0"/>
          <a:ext cx="6865937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A5BA9DDB-9DCC-40AD-BC64-69EE7359C172}"/>
              </a:ext>
            </a:extLst>
          </p:cNvPr>
          <p:cNvGrpSpPr/>
          <p:nvPr/>
        </p:nvGrpSpPr>
        <p:grpSpPr>
          <a:xfrm>
            <a:off x="4713042" y="2156990"/>
            <a:ext cx="2765915" cy="2908340"/>
            <a:chOff x="4251795" y="2667128"/>
            <a:chExt cx="2765915" cy="2908340"/>
          </a:xfrm>
        </p:grpSpPr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43B26E13-B7AF-4969-AF7B-A70FA264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1795" y="2880360"/>
              <a:ext cx="2765915" cy="2695108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B484226D-1D39-4E29-A43D-F75384218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237444">
              <a:off x="5158154" y="2721897"/>
              <a:ext cx="545826" cy="275394"/>
            </a:xfrm>
            <a:prstGeom prst="rect">
              <a:avLst/>
            </a:prstGeom>
          </p:spPr>
        </p:pic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73EA477D-6A17-4907-8724-F296C8D2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120687">
              <a:off x="5819690" y="2806653"/>
              <a:ext cx="491660" cy="212610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8D88DB77-F4D7-4F81-BF0B-7005522348B0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Preparation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9501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2D23C9B-DCA5-4487-BEB8-4D2B8393E0EA}"/>
              </a:ext>
            </a:extLst>
          </p:cNvPr>
          <p:cNvSpPr/>
          <p:nvPr/>
        </p:nvSpPr>
        <p:spPr>
          <a:xfrm>
            <a:off x="3552905" y="4190081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69075C-7743-4030-BC3C-E09B5D09A186}"/>
              </a:ext>
            </a:extLst>
          </p:cNvPr>
          <p:cNvSpPr/>
          <p:nvPr/>
        </p:nvSpPr>
        <p:spPr>
          <a:xfrm>
            <a:off x="5428846" y="4190081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0D3728-12F4-4D27-9CA9-D39EF7C7A236}"/>
              </a:ext>
            </a:extLst>
          </p:cNvPr>
          <p:cNvSpPr/>
          <p:nvPr/>
        </p:nvSpPr>
        <p:spPr>
          <a:xfrm>
            <a:off x="7304787" y="4190081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3D082-7837-481D-A081-178B24AB4161}"/>
              </a:ext>
            </a:extLst>
          </p:cNvPr>
          <p:cNvSpPr/>
          <p:nvPr/>
        </p:nvSpPr>
        <p:spPr>
          <a:xfrm>
            <a:off x="2595209" y="2105742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EB9C89-7BB2-4290-89CB-B16014CB60BB}"/>
              </a:ext>
            </a:extLst>
          </p:cNvPr>
          <p:cNvSpPr/>
          <p:nvPr/>
        </p:nvSpPr>
        <p:spPr>
          <a:xfrm>
            <a:off x="4471150" y="2105742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403173-9036-4D3B-AFD4-436536BDBC71}"/>
              </a:ext>
            </a:extLst>
          </p:cNvPr>
          <p:cNvSpPr/>
          <p:nvPr/>
        </p:nvSpPr>
        <p:spPr>
          <a:xfrm>
            <a:off x="6347091" y="2105742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995-9FCF-4D1B-8A20-7A7C864355A5}"/>
              </a:ext>
            </a:extLst>
          </p:cNvPr>
          <p:cNvSpPr/>
          <p:nvPr/>
        </p:nvSpPr>
        <p:spPr>
          <a:xfrm>
            <a:off x="8223032" y="2105742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E29A-540C-4E78-AB44-3558620352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Data Preparation</a:t>
            </a:r>
            <a:endParaRPr lang="en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74409049"/>
              </p:ext>
            </p:extLst>
          </p:nvPr>
        </p:nvGraphicFramePr>
        <p:xfrm>
          <a:off x="5326063" y="0"/>
          <a:ext cx="6865937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תמונה 15">
            <a:extLst>
              <a:ext uri="{FF2B5EF4-FFF2-40B4-BE49-F238E27FC236}">
                <a16:creationId xmlns:a16="http://schemas.microsoft.com/office/drawing/2014/main" id="{6CEBB6C0-CBB5-4D92-B395-D5FDD4B801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38" y="2221330"/>
            <a:ext cx="1129179" cy="1129179"/>
          </a:xfrm>
          <a:prstGeom prst="ellipse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59A0D722-2513-4CA5-B4AE-BC133C9395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7041" b="50000"/>
          <a:stretch/>
        </p:blipFill>
        <p:spPr>
          <a:xfrm>
            <a:off x="4601780" y="2237232"/>
            <a:ext cx="1124377" cy="1097373"/>
          </a:xfrm>
          <a:prstGeom prst="ellipse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DB9C7054-9F99-438F-9CF0-FA21420032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14672" r="5892" b="6944"/>
          <a:stretch/>
        </p:blipFill>
        <p:spPr>
          <a:xfrm>
            <a:off x="6454408" y="2246122"/>
            <a:ext cx="1171004" cy="1071773"/>
          </a:xfrm>
          <a:prstGeom prst="ellipse">
            <a:avLst/>
          </a:prstGeom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3CFF5AFD-2210-4744-B2B0-1B052C13D8B9}"/>
              </a:ext>
            </a:extLst>
          </p:cNvPr>
          <p:cNvSpPr txBox="1"/>
          <p:nvPr/>
        </p:nvSpPr>
        <p:spPr>
          <a:xfrm>
            <a:off x="4601780" y="3427724"/>
            <a:ext cx="1219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Split genre</a:t>
            </a:r>
            <a:endParaRPr lang="he-IL" dirty="0"/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5D1F7367-402E-4635-8624-416BF63F771A}"/>
              </a:ext>
            </a:extLst>
          </p:cNvPr>
          <p:cNvSpPr txBox="1"/>
          <p:nvPr/>
        </p:nvSpPr>
        <p:spPr>
          <a:xfrm>
            <a:off x="7422465" y="5349021"/>
            <a:ext cx="13176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Log budget</a:t>
            </a:r>
            <a:endParaRPr lang="he-IL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0E468739-273E-4767-82E6-3F689F856670}"/>
              </a:ext>
            </a:extLst>
          </p:cNvPr>
          <p:cNvSpPr txBox="1"/>
          <p:nvPr/>
        </p:nvSpPr>
        <p:spPr>
          <a:xfrm>
            <a:off x="3581140" y="5277192"/>
            <a:ext cx="1219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Country filtering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B8E75145-5250-4603-A591-31C07917C059}"/>
                  </a:ext>
                </a:extLst>
              </p:cNvPr>
              <p:cNvSpPr txBox="1"/>
              <p:nvPr/>
            </p:nvSpPr>
            <p:spPr>
              <a:xfrm>
                <a:off x="8267038" y="3425945"/>
                <a:ext cx="15314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Year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1950</a:t>
                </a:r>
                <a:endParaRPr lang="he-IL" dirty="0"/>
              </a:p>
            </p:txBody>
          </p:sp>
        </mc:Choice>
        <mc:Fallback xmlns="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B8E75145-5250-4603-A591-31C07917C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38" y="3425945"/>
                <a:ext cx="1531447" cy="369332"/>
              </a:xfrm>
              <a:prstGeom prst="rect">
                <a:avLst/>
              </a:prstGeom>
              <a:blipFill>
                <a:blip r:embed="rId11"/>
                <a:stretch>
                  <a:fillRect l="-3187" t="-9836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3F85E9E5-B028-479E-A5BA-8AD356A31154}"/>
                  </a:ext>
                </a:extLst>
              </p:cNvPr>
              <p:cNvSpPr txBox="1"/>
              <p:nvPr/>
            </p:nvSpPr>
            <p:spPr>
              <a:xfrm>
                <a:off x="6311283" y="3425945"/>
                <a:ext cx="1504949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Votes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1000</a:t>
                </a:r>
                <a:endParaRPr lang="he-IL" dirty="0"/>
              </a:p>
            </p:txBody>
          </p:sp>
        </mc:Choice>
        <mc:Fallback xmlns="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3F85E9E5-B028-479E-A5BA-8AD356A31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83" y="3425945"/>
                <a:ext cx="1504949" cy="369332"/>
              </a:xfrm>
              <a:prstGeom prst="rect">
                <a:avLst/>
              </a:prstGeom>
              <a:blipFill>
                <a:blip r:embed="rId12"/>
                <a:stretch>
                  <a:fillRect l="-3239" t="-9836" r="-323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71E6825-5825-4618-8B83-CAF89DAD14C6}"/>
              </a:ext>
            </a:extLst>
          </p:cNvPr>
          <p:cNvSpPr txBox="1"/>
          <p:nvPr/>
        </p:nvSpPr>
        <p:spPr>
          <a:xfrm>
            <a:off x="2735676" y="3374930"/>
            <a:ext cx="106788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Remove null</a:t>
            </a:r>
            <a:endParaRPr lang="he-IL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8DD2BC2F-6A9D-45CD-B503-E7D581FF542B}"/>
              </a:ext>
            </a:extLst>
          </p:cNvPr>
          <p:cNvSpPr txBox="1"/>
          <p:nvPr/>
        </p:nvSpPr>
        <p:spPr>
          <a:xfrm>
            <a:off x="5517586" y="5311505"/>
            <a:ext cx="1219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Currencies convert</a:t>
            </a:r>
            <a:endParaRPr lang="he-IL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8A3244A0-90F7-424B-AED2-DB5F014FB116}"/>
              </a:ext>
            </a:extLst>
          </p:cNvPr>
          <p:cNvSpPr/>
          <p:nvPr/>
        </p:nvSpPr>
        <p:spPr>
          <a:xfrm>
            <a:off x="8371813" y="2282768"/>
            <a:ext cx="1097803" cy="1065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61729011-3D67-4A57-BAD2-5940787974E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4" t="797" r="-7087" b="-797"/>
          <a:stretch/>
        </p:blipFill>
        <p:spPr>
          <a:xfrm>
            <a:off x="8569068" y="2303425"/>
            <a:ext cx="823025" cy="993512"/>
          </a:xfrm>
          <a:prstGeom prst="flowChartConnector">
            <a:avLst/>
          </a:prstGeom>
        </p:spPr>
      </p:pic>
      <p:sp>
        <p:nvSpPr>
          <p:cNvPr id="37" name="אליפסה 36">
            <a:extLst>
              <a:ext uri="{FF2B5EF4-FFF2-40B4-BE49-F238E27FC236}">
                <a16:creationId xmlns:a16="http://schemas.microsoft.com/office/drawing/2014/main" id="{33537AA7-971D-43DB-9248-B775597E4CF4}"/>
              </a:ext>
            </a:extLst>
          </p:cNvPr>
          <p:cNvSpPr/>
          <p:nvPr/>
        </p:nvSpPr>
        <p:spPr>
          <a:xfrm>
            <a:off x="3696822" y="4312491"/>
            <a:ext cx="1097803" cy="1065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2668A449-9E17-400A-8B58-E2B27F28F7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t="7105" r="6948" b="8045"/>
          <a:stretch/>
        </p:blipFill>
        <p:spPr>
          <a:xfrm>
            <a:off x="3753490" y="4348437"/>
            <a:ext cx="999461" cy="993542"/>
          </a:xfrm>
          <a:prstGeom prst="flowChartConnector">
            <a:avLst/>
          </a:prstGeom>
        </p:spPr>
      </p:pic>
      <p:sp>
        <p:nvSpPr>
          <p:cNvPr id="38" name="אליפסה 37">
            <a:extLst>
              <a:ext uri="{FF2B5EF4-FFF2-40B4-BE49-F238E27FC236}">
                <a16:creationId xmlns:a16="http://schemas.microsoft.com/office/drawing/2014/main" id="{4463701D-B43C-4EF1-A921-3817590C60B0}"/>
              </a:ext>
            </a:extLst>
          </p:cNvPr>
          <p:cNvSpPr/>
          <p:nvPr/>
        </p:nvSpPr>
        <p:spPr>
          <a:xfrm>
            <a:off x="7450523" y="4283586"/>
            <a:ext cx="1097803" cy="1065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A3F565DB-455B-4A3E-A8D1-F7B31BB777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5449" y="4369055"/>
            <a:ext cx="904314" cy="904314"/>
          </a:xfrm>
          <a:prstGeom prst="flowChartConnector">
            <a:avLst/>
          </a:prstGeom>
        </p:spPr>
      </p:pic>
      <p:sp>
        <p:nvSpPr>
          <p:cNvPr id="39" name="אליפסה 38">
            <a:extLst>
              <a:ext uri="{FF2B5EF4-FFF2-40B4-BE49-F238E27FC236}">
                <a16:creationId xmlns:a16="http://schemas.microsoft.com/office/drawing/2014/main" id="{6C674D43-F978-4F53-8E54-D3B29BB88199}"/>
              </a:ext>
            </a:extLst>
          </p:cNvPr>
          <p:cNvSpPr/>
          <p:nvPr/>
        </p:nvSpPr>
        <p:spPr>
          <a:xfrm>
            <a:off x="5572763" y="4283586"/>
            <a:ext cx="1097803" cy="1065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E5B9543E-DA2F-4EFE-961D-4CC396593BB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452" t="10893" r="11044" b="18569"/>
          <a:stretch/>
        </p:blipFill>
        <p:spPr>
          <a:xfrm>
            <a:off x="5635168" y="4306802"/>
            <a:ext cx="1003472" cy="10124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10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02034184"/>
              </p:ext>
            </p:extLst>
          </p:nvPr>
        </p:nvGraphicFramePr>
        <p:xfrm>
          <a:off x="5326063" y="0"/>
          <a:ext cx="6865937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25F3725F-3A5D-445F-B6DA-B05BE969A78E}"/>
              </a:ext>
            </a:extLst>
          </p:cNvPr>
          <p:cNvGrpSpPr/>
          <p:nvPr/>
        </p:nvGrpSpPr>
        <p:grpSpPr>
          <a:xfrm>
            <a:off x="4344967" y="2981325"/>
            <a:ext cx="2998066" cy="895350"/>
            <a:chOff x="7842252" y="3214498"/>
            <a:chExt cx="2998066" cy="895350"/>
          </a:xfrm>
        </p:grpSpPr>
        <p:grpSp>
          <p:nvGrpSpPr>
            <p:cNvPr id="6" name="קבוצה 11">
              <a:extLst>
                <a:ext uri="{FF2B5EF4-FFF2-40B4-BE49-F238E27FC236}">
                  <a16:creationId xmlns:a16="http://schemas.microsoft.com/office/drawing/2014/main" id="{B261E414-2AEC-4B75-85CF-DDB9EE128A34}"/>
                </a:ext>
              </a:extLst>
            </p:cNvPr>
            <p:cNvGrpSpPr/>
            <p:nvPr/>
          </p:nvGrpSpPr>
          <p:grpSpPr>
            <a:xfrm>
              <a:off x="8141495" y="3214498"/>
              <a:ext cx="2395537" cy="895350"/>
              <a:chOff x="2262188" y="4924425"/>
              <a:chExt cx="2395537" cy="895350"/>
            </a:xfrm>
          </p:grpSpPr>
          <p:sp>
            <p:nvSpPr>
              <p:cNvPr id="7" name="תרשים זרימה: מחבר 12">
                <a:extLst>
                  <a:ext uri="{FF2B5EF4-FFF2-40B4-BE49-F238E27FC236}">
                    <a16:creationId xmlns:a16="http://schemas.microsoft.com/office/drawing/2014/main" id="{9518A01B-4494-4CBE-BE34-D08821F5805B}"/>
                  </a:ext>
                </a:extLst>
              </p:cNvPr>
              <p:cNvSpPr/>
              <p:nvPr/>
            </p:nvSpPr>
            <p:spPr>
              <a:xfrm>
                <a:off x="4095750" y="4924425"/>
                <a:ext cx="561975" cy="552450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8" name="תרשים זרימה: מחבר 13">
                <a:extLst>
                  <a:ext uri="{FF2B5EF4-FFF2-40B4-BE49-F238E27FC236}">
                    <a16:creationId xmlns:a16="http://schemas.microsoft.com/office/drawing/2014/main" id="{7468CCEF-A03D-4DF0-9DA3-8223B2A00854}"/>
                  </a:ext>
                </a:extLst>
              </p:cNvPr>
              <p:cNvSpPr/>
              <p:nvPr/>
            </p:nvSpPr>
            <p:spPr>
              <a:xfrm>
                <a:off x="2262188" y="5267325"/>
                <a:ext cx="561975" cy="552450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" name="מחבר ישר 14">
                <a:extLst>
                  <a:ext uri="{FF2B5EF4-FFF2-40B4-BE49-F238E27FC236}">
                    <a16:creationId xmlns:a16="http://schemas.microsoft.com/office/drawing/2014/main" id="{85B2E2FE-AEF5-45F3-AC05-550F2D26199D}"/>
                  </a:ext>
                </a:extLst>
              </p:cNvPr>
              <p:cNvCxnSpPr>
                <a:cxnSpLocks/>
                <a:stCxn id="8" idx="6"/>
                <a:endCxn id="7" idx="2"/>
              </p:cNvCxnSpPr>
              <p:nvPr/>
            </p:nvCxnSpPr>
            <p:spPr>
              <a:xfrm flipV="1">
                <a:off x="2824163" y="5200650"/>
                <a:ext cx="1271587" cy="342900"/>
              </a:xfrm>
              <a:prstGeom prst="line">
                <a:avLst/>
              </a:prstGeom>
              <a:ln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0" name="תיבת טקסט 15">
              <a:extLst>
                <a:ext uri="{FF2B5EF4-FFF2-40B4-BE49-F238E27FC236}">
                  <a16:creationId xmlns:a16="http://schemas.microsoft.com/office/drawing/2014/main" id="{92919B58-681D-46E0-8784-7702B4E8C5B0}"/>
                </a:ext>
              </a:extLst>
            </p:cNvPr>
            <p:cNvSpPr txBox="1"/>
            <p:nvPr/>
          </p:nvSpPr>
          <p:spPr>
            <a:xfrm>
              <a:off x="9702081" y="3260775"/>
              <a:ext cx="1138237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Leonardo </a:t>
              </a:r>
              <a:br>
                <a:rPr lang="en-US" sz="1200" dirty="0"/>
              </a:br>
              <a:r>
                <a:rPr lang="en-US" sz="1200" dirty="0"/>
                <a:t>DiCaprio</a:t>
              </a:r>
              <a:endParaRPr lang="he-IL" sz="1200" dirty="0"/>
            </a:p>
          </p:txBody>
        </p:sp>
        <p:sp>
          <p:nvSpPr>
            <p:cNvPr id="11" name="תיבת טקסט 16">
              <a:extLst>
                <a:ext uri="{FF2B5EF4-FFF2-40B4-BE49-F238E27FC236}">
                  <a16:creationId xmlns:a16="http://schemas.microsoft.com/office/drawing/2014/main" id="{97DD05D5-EA0E-4CCC-AEFF-CF8E6004F4EC}"/>
                </a:ext>
              </a:extLst>
            </p:cNvPr>
            <p:cNvSpPr txBox="1"/>
            <p:nvPr/>
          </p:nvSpPr>
          <p:spPr>
            <a:xfrm>
              <a:off x="7842252" y="3544698"/>
              <a:ext cx="1138237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Kate </a:t>
              </a:r>
              <a:br>
                <a:rPr lang="en-US" sz="1200" dirty="0"/>
              </a:br>
              <a:r>
                <a:rPr lang="en-US" sz="1200" dirty="0"/>
                <a:t>Winslet</a:t>
              </a:r>
              <a:endParaRPr lang="he-IL" sz="1200" dirty="0"/>
            </a:p>
          </p:txBody>
        </p:sp>
        <p:sp>
          <p:nvSpPr>
            <p:cNvPr id="12" name="תיבת טקסט 17">
              <a:extLst>
                <a:ext uri="{FF2B5EF4-FFF2-40B4-BE49-F238E27FC236}">
                  <a16:creationId xmlns:a16="http://schemas.microsoft.com/office/drawing/2014/main" id="{7846053C-3E56-463C-BBDF-5CC6D5AB43B5}"/>
                </a:ext>
              </a:extLst>
            </p:cNvPr>
            <p:cNvSpPr txBox="1"/>
            <p:nvPr/>
          </p:nvSpPr>
          <p:spPr>
            <a:xfrm rot="20691640">
              <a:off x="8499080" y="3418898"/>
              <a:ext cx="1516855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Played together</a:t>
              </a:r>
              <a:endParaRPr lang="he-IL" sz="1200" dirty="0"/>
            </a:p>
          </p:txBody>
        </p:sp>
      </p:grp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BDDC88DD-E0F5-4CF1-B084-A99B7BEFF4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31" y="2828962"/>
            <a:ext cx="1187376" cy="1187376"/>
          </a:xfrm>
          <a:prstGeom prst="rect">
            <a:avLst/>
          </a:prstGeom>
        </p:spPr>
      </p:pic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71E6825-5825-4618-8B83-CAF89DAD14C6}"/>
              </a:ext>
            </a:extLst>
          </p:cNvPr>
          <p:cNvSpPr txBox="1"/>
          <p:nvPr/>
        </p:nvSpPr>
        <p:spPr>
          <a:xfrm>
            <a:off x="3585219" y="4110146"/>
            <a:ext cx="228726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cs typeface="+mj-cs"/>
              </a:rPr>
              <a:t>Build actors network</a:t>
            </a:r>
            <a:endParaRPr lang="he-IL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8DD2BC2F-6A9D-45CD-B503-E7D581FF542B}"/>
              </a:ext>
            </a:extLst>
          </p:cNvPr>
          <p:cNvSpPr txBox="1"/>
          <p:nvPr/>
        </p:nvSpPr>
        <p:spPr>
          <a:xfrm>
            <a:off x="8408778" y="4022688"/>
            <a:ext cx="1219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cs typeface="+mj-cs"/>
              </a:rPr>
              <a:t>Oscar table</a:t>
            </a:r>
            <a:endParaRPr lang="he-IL" dirty="0"/>
          </a:p>
        </p:txBody>
      </p:sp>
      <p:pic>
        <p:nvPicPr>
          <p:cNvPr id="28" name="תמונה 4">
            <a:extLst>
              <a:ext uri="{FF2B5EF4-FFF2-40B4-BE49-F238E27FC236}">
                <a16:creationId xmlns:a16="http://schemas.microsoft.com/office/drawing/2014/main" id="{AB72B486-7C8A-4D7B-B55B-3150638FFB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78" y="2813900"/>
            <a:ext cx="1187376" cy="118737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DE6EBB-81A1-4D0D-9584-46AFB4EF74EF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Preparation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7776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F757191-823C-4274-9E03-4CB688C1A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1" y="1485099"/>
            <a:ext cx="4815840" cy="469218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F56B73-2800-438F-B1E2-41E5E5DDE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74" y="788706"/>
            <a:ext cx="4192926" cy="3452432"/>
          </a:xfrm>
          <a:prstGeom prst="rect">
            <a:avLst/>
          </a:prstGeom>
        </p:spPr>
      </p:pic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C1079DD-DBA8-490E-8269-8832A7D4D7AC}"/>
              </a:ext>
            </a:extLst>
          </p:cNvPr>
          <p:cNvCxnSpPr>
            <a:cxnSpLocks/>
          </p:cNvCxnSpPr>
          <p:nvPr/>
        </p:nvCxnSpPr>
        <p:spPr>
          <a:xfrm flipV="1">
            <a:off x="3307743" y="788706"/>
            <a:ext cx="3891832" cy="21484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643944BD-7D67-4453-B589-2E6726E1D6A0}"/>
              </a:ext>
            </a:extLst>
          </p:cNvPr>
          <p:cNvCxnSpPr>
            <a:cxnSpLocks/>
          </p:cNvCxnSpPr>
          <p:nvPr/>
        </p:nvCxnSpPr>
        <p:spPr>
          <a:xfrm>
            <a:off x="3045350" y="4241138"/>
            <a:ext cx="83084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2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59D1E-BE36-48FA-90C4-1F608597743B}"/>
              </a:ext>
            </a:extLst>
          </p:cNvPr>
          <p:cNvGrpSpPr/>
          <p:nvPr/>
        </p:nvGrpSpPr>
        <p:grpSpPr>
          <a:xfrm>
            <a:off x="3316357" y="1027906"/>
            <a:ext cx="8648700" cy="5299769"/>
            <a:chOff x="440302" y="1558231"/>
            <a:chExt cx="8648700" cy="5299769"/>
          </a:xfrm>
        </p:grpSpPr>
        <p:pic>
          <p:nvPicPr>
            <p:cNvPr id="16" name="Content Placeholder 9" descr="Table&#10;&#10;Description automatically generated">
              <a:extLst>
                <a:ext uri="{FF2B5EF4-FFF2-40B4-BE49-F238E27FC236}">
                  <a16:creationId xmlns:a16="http://schemas.microsoft.com/office/drawing/2014/main" id="{DB1EB137-9E41-4B78-B42A-0959E7A0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2" y="1558231"/>
              <a:ext cx="8591550" cy="5299769"/>
            </a:xfrm>
            <a:prstGeom prst="rect">
              <a:avLst/>
            </a:prstGeom>
          </p:spPr>
        </p:pic>
        <p:sp>
          <p:nvSpPr>
            <p:cNvPr id="17" name="מלבן: פינות מעוגלות 4">
              <a:extLst>
                <a:ext uri="{FF2B5EF4-FFF2-40B4-BE49-F238E27FC236}">
                  <a16:creationId xmlns:a16="http://schemas.microsoft.com/office/drawing/2014/main" id="{48B5DDBC-DAF7-42CF-902D-14BDA369C48C}"/>
                </a:ext>
              </a:extLst>
            </p:cNvPr>
            <p:cNvSpPr/>
            <p:nvPr/>
          </p:nvSpPr>
          <p:spPr>
            <a:xfrm>
              <a:off x="440302" y="1666827"/>
              <a:ext cx="704850" cy="257274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מלבן: פינות מעוגלות 8">
              <a:extLst>
                <a:ext uri="{FF2B5EF4-FFF2-40B4-BE49-F238E27FC236}">
                  <a16:creationId xmlns:a16="http://schemas.microsoft.com/office/drawing/2014/main" id="{1BEF4D40-4813-42DD-BB47-FE001AE267C4}"/>
                </a:ext>
              </a:extLst>
            </p:cNvPr>
            <p:cNvSpPr/>
            <p:nvPr/>
          </p:nvSpPr>
          <p:spPr>
            <a:xfrm>
              <a:off x="1202301" y="1666827"/>
              <a:ext cx="904875" cy="257274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מלבן: פינות מעוגלות 10">
              <a:extLst>
                <a:ext uri="{FF2B5EF4-FFF2-40B4-BE49-F238E27FC236}">
                  <a16:creationId xmlns:a16="http://schemas.microsoft.com/office/drawing/2014/main" id="{E64D91FF-9E88-42BB-ADFE-B7A4FC7FC0A6}"/>
                </a:ext>
              </a:extLst>
            </p:cNvPr>
            <p:cNvSpPr/>
            <p:nvPr/>
          </p:nvSpPr>
          <p:spPr>
            <a:xfrm>
              <a:off x="2145274" y="1651647"/>
              <a:ext cx="1019178" cy="272453"/>
            </a:xfrm>
            <a:prstGeom prst="roundRect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מלבן: פינות מעוגלות 11">
              <a:extLst>
                <a:ext uri="{FF2B5EF4-FFF2-40B4-BE49-F238E27FC236}">
                  <a16:creationId xmlns:a16="http://schemas.microsoft.com/office/drawing/2014/main" id="{7A4820A7-2644-4017-BF22-A324C0AAE8B3}"/>
                </a:ext>
              </a:extLst>
            </p:cNvPr>
            <p:cNvSpPr/>
            <p:nvPr/>
          </p:nvSpPr>
          <p:spPr>
            <a:xfrm>
              <a:off x="3202550" y="1651646"/>
              <a:ext cx="1257302" cy="272453"/>
            </a:xfrm>
            <a:prstGeom prst="roundRect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מלבן: פינות מעוגלות 12">
              <a:extLst>
                <a:ext uri="{FF2B5EF4-FFF2-40B4-BE49-F238E27FC236}">
                  <a16:creationId xmlns:a16="http://schemas.microsoft.com/office/drawing/2014/main" id="{9A1A75AB-ACB4-4D5D-B0FC-C31F5812FF0E}"/>
                </a:ext>
              </a:extLst>
            </p:cNvPr>
            <p:cNvSpPr/>
            <p:nvPr/>
          </p:nvSpPr>
          <p:spPr>
            <a:xfrm>
              <a:off x="4497950" y="1651645"/>
              <a:ext cx="1524002" cy="272453"/>
            </a:xfrm>
            <a:prstGeom prst="round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: פינות מעוגלות 13">
              <a:extLst>
                <a:ext uri="{FF2B5EF4-FFF2-40B4-BE49-F238E27FC236}">
                  <a16:creationId xmlns:a16="http://schemas.microsoft.com/office/drawing/2014/main" id="{03749261-4DD6-4D4B-9DEF-6D13FBF28334}"/>
                </a:ext>
              </a:extLst>
            </p:cNvPr>
            <p:cNvSpPr/>
            <p:nvPr/>
          </p:nvSpPr>
          <p:spPr>
            <a:xfrm>
              <a:off x="6069576" y="1651645"/>
              <a:ext cx="1717676" cy="272453"/>
            </a:xfrm>
            <a:prstGeom prst="round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46163289"/>
              </p:ext>
            </p:extLst>
          </p:nvPr>
        </p:nvGraphicFramePr>
        <p:xfrm>
          <a:off x="0" y="196850"/>
          <a:ext cx="5553075" cy="830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061A5B-FB57-4D66-8C84-D0560CB04E76}"/>
              </a:ext>
            </a:extLst>
          </p:cNvPr>
          <p:cNvSpPr txBox="1"/>
          <p:nvPr/>
        </p:nvSpPr>
        <p:spPr>
          <a:xfrm>
            <a:off x="338703" y="2055813"/>
            <a:ext cx="2771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Drop variables with high correlation values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 chose to keep centrality and Oscar centrality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8044DA01-6829-41CB-B4AB-E6170D4A67C1}"/>
              </a:ext>
            </a:extLst>
          </p:cNvPr>
          <p:cNvGrpSpPr/>
          <p:nvPr/>
        </p:nvGrpSpPr>
        <p:grpSpPr>
          <a:xfrm>
            <a:off x="5577137" y="550312"/>
            <a:ext cx="4755719" cy="433023"/>
            <a:chOff x="5577137" y="550312"/>
            <a:chExt cx="4755719" cy="433023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1CC0FC48-41FA-4E39-8AFF-EA0D074A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197" y="632927"/>
              <a:ext cx="2251323" cy="348271"/>
            </a:xfrm>
            <a:prstGeom prst="rect">
              <a:avLst/>
            </a:prstGeom>
          </p:spPr>
        </p:pic>
        <p:sp>
          <p:nvSpPr>
            <p:cNvPr id="2" name="מלבן: פינות מעוגלות 1">
              <a:extLst>
                <a:ext uri="{FF2B5EF4-FFF2-40B4-BE49-F238E27FC236}">
                  <a16:creationId xmlns:a16="http://schemas.microsoft.com/office/drawing/2014/main" id="{82191F81-03D6-45F2-A956-5CC83435E33F}"/>
                </a:ext>
              </a:extLst>
            </p:cNvPr>
            <p:cNvSpPr/>
            <p:nvPr/>
          </p:nvSpPr>
          <p:spPr>
            <a:xfrm>
              <a:off x="7639947" y="668867"/>
              <a:ext cx="992118" cy="275166"/>
            </a:xfrm>
            <a:prstGeom prst="roundRect">
              <a:avLst/>
            </a:prstGeom>
            <a:gradFill flip="none" rotWithShape="1">
              <a:gsLst>
                <a:gs pos="0">
                  <a:srgbClr val="E97A5F">
                    <a:alpha val="0"/>
                  </a:srgbClr>
                </a:gs>
                <a:gs pos="52000">
                  <a:schemeClr val="accent2">
                    <a:lumMod val="45000"/>
                    <a:lumOff val="55000"/>
                  </a:schemeClr>
                </a:gs>
                <a:gs pos="33000">
                  <a:schemeClr val="accent2">
                    <a:lumMod val="45000"/>
                    <a:lumOff val="55000"/>
                  </a:schemeClr>
                </a:gs>
                <a:gs pos="60000">
                  <a:schemeClr val="accent2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מלבן: פינות מעוגלות 22">
              <a:extLst>
                <a:ext uri="{FF2B5EF4-FFF2-40B4-BE49-F238E27FC236}">
                  <a16:creationId xmlns:a16="http://schemas.microsoft.com/office/drawing/2014/main" id="{D2219FAC-3B06-4001-BC10-743D2C53F25B}"/>
                </a:ext>
              </a:extLst>
            </p:cNvPr>
            <p:cNvSpPr/>
            <p:nvPr/>
          </p:nvSpPr>
          <p:spPr>
            <a:xfrm>
              <a:off x="6862197" y="668867"/>
              <a:ext cx="1427728" cy="275166"/>
            </a:xfrm>
            <a:prstGeom prst="roundRect">
              <a:avLst/>
            </a:prstGeom>
            <a:gradFill flip="none" rotWithShape="1">
              <a:gsLst>
                <a:gs pos="23000">
                  <a:srgbClr val="F7BA9E">
                    <a:alpha val="71000"/>
                  </a:srgbClr>
                </a:gs>
                <a:gs pos="100000">
                  <a:schemeClr val="accent1">
                    <a:lumMod val="10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" name="תיבת טקסט 3">
              <a:extLst>
                <a:ext uri="{FF2B5EF4-FFF2-40B4-BE49-F238E27FC236}">
                  <a16:creationId xmlns:a16="http://schemas.microsoft.com/office/drawing/2014/main" id="{337430B4-1978-400A-9165-06222334B4E8}"/>
                </a:ext>
              </a:extLst>
            </p:cNvPr>
            <p:cNvSpPr txBox="1"/>
            <p:nvPr/>
          </p:nvSpPr>
          <p:spPr>
            <a:xfrm>
              <a:off x="6881825" y="674399"/>
              <a:ext cx="674676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-1</a:t>
              </a:r>
              <a:endParaRPr lang="he-IL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06C7755D-E9E4-4454-80F3-D61A2AF9A959}"/>
                </a:ext>
              </a:extLst>
            </p:cNvPr>
            <p:cNvSpPr txBox="1"/>
            <p:nvPr/>
          </p:nvSpPr>
          <p:spPr>
            <a:xfrm>
              <a:off x="5577137" y="552448"/>
              <a:ext cx="1221242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en-IL" sz="1100" i="0" dirty="0">
                  <a:solidFill>
                    <a:srgbClr val="202124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negative</a:t>
              </a:r>
              <a:r>
                <a:rPr lang="en-IL" sz="11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 </a:t>
              </a:r>
              <a:br>
                <a:rPr lang="en-US" sz="1100" dirty="0"/>
              </a:br>
              <a:r>
                <a:rPr lang="en-US" sz="1100" dirty="0"/>
                <a:t>correlation</a:t>
              </a:r>
              <a:endParaRPr lang="he-IL" sz="1100" dirty="0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DAE9EAF4-2819-4A7D-8555-932A4C499F40}"/>
                </a:ext>
              </a:extLst>
            </p:cNvPr>
            <p:cNvSpPr txBox="1"/>
            <p:nvPr/>
          </p:nvSpPr>
          <p:spPr>
            <a:xfrm>
              <a:off x="9111614" y="550312"/>
              <a:ext cx="1221242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IL" sz="1100" dirty="0"/>
                <a:t>positive</a:t>
              </a:r>
              <a:br>
                <a:rPr lang="en-US" sz="1100" dirty="0"/>
              </a:br>
              <a:r>
                <a:rPr lang="en-US" sz="1100" dirty="0"/>
                <a:t>correlation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070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640652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AED41AAA-5FFB-42CD-9FC5-31C63668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04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8D076F-AE82-4516-908A-A406A844210F}"/>
              </a:ext>
            </a:extLst>
          </p:cNvPr>
          <p:cNvSpPr/>
          <p:nvPr/>
        </p:nvSpPr>
        <p:spPr>
          <a:xfrm>
            <a:off x="8506519" y="2298399"/>
            <a:ext cx="2186998" cy="22612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34">
            <a:extLst>
              <a:ext uri="{FF2B5EF4-FFF2-40B4-BE49-F238E27FC236}">
                <a16:creationId xmlns:a16="http://schemas.microsoft.com/office/drawing/2014/main" id="{C75EC1F7-2ED7-4EAB-9749-5D6099689C67}"/>
              </a:ext>
            </a:extLst>
          </p:cNvPr>
          <p:cNvSpPr txBox="1"/>
          <p:nvPr/>
        </p:nvSpPr>
        <p:spPr>
          <a:xfrm>
            <a:off x="8524624" y="3742496"/>
            <a:ext cx="21688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Rating and Income combination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 descr="A picture containing vector graphics, aircraft, balloon&#10;&#10;Description automatically generated">
            <a:extLst>
              <a:ext uri="{FF2B5EF4-FFF2-40B4-BE49-F238E27FC236}">
                <a16:creationId xmlns:a16="http://schemas.microsoft.com/office/drawing/2014/main" id="{A745C920-3F26-43E5-ABCF-31EAD533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593" y="2656290"/>
            <a:ext cx="846849" cy="8468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0C7FCD-BE82-4AC2-A0F6-58C03F87924E}"/>
              </a:ext>
            </a:extLst>
          </p:cNvPr>
          <p:cNvSpPr/>
          <p:nvPr/>
        </p:nvSpPr>
        <p:spPr>
          <a:xfrm>
            <a:off x="5095912" y="2298399"/>
            <a:ext cx="2186998" cy="22612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34">
            <a:extLst>
              <a:ext uri="{FF2B5EF4-FFF2-40B4-BE49-F238E27FC236}">
                <a16:creationId xmlns:a16="http://schemas.microsoft.com/office/drawing/2014/main" id="{2AE6A7A0-E959-43B0-85FF-941550456C31}"/>
              </a:ext>
            </a:extLst>
          </p:cNvPr>
          <p:cNvSpPr txBox="1"/>
          <p:nvPr/>
        </p:nvSpPr>
        <p:spPr>
          <a:xfrm>
            <a:off x="5114017" y="3742496"/>
            <a:ext cx="21688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Income / Budget ratio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50DE2-C981-429C-A7D5-94996309C216}"/>
              </a:ext>
            </a:extLst>
          </p:cNvPr>
          <p:cNvSpPr/>
          <p:nvPr/>
        </p:nvSpPr>
        <p:spPr>
          <a:xfrm>
            <a:off x="1498483" y="2298399"/>
            <a:ext cx="2186998" cy="22612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תיבת טקסט 34">
            <a:extLst>
              <a:ext uri="{FF2B5EF4-FFF2-40B4-BE49-F238E27FC236}">
                <a16:creationId xmlns:a16="http://schemas.microsoft.com/office/drawing/2014/main" id="{AD94342D-C165-4401-9AF3-06305B645865}"/>
              </a:ext>
            </a:extLst>
          </p:cNvPr>
          <p:cNvSpPr txBox="1"/>
          <p:nvPr/>
        </p:nvSpPr>
        <p:spPr>
          <a:xfrm>
            <a:off x="1516588" y="3742496"/>
            <a:ext cx="216889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Rating over 6.2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E8C5CF3-2A81-4D3A-96B9-4A3A41E72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95" y="2455975"/>
            <a:ext cx="1247477" cy="124747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8114AE0-E67C-49F0-BDCA-F1947BC0A146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1"/>
            <a:r>
              <a:rPr lang="en-US" dirty="0"/>
              <a:t>Model Planning &amp; Methods</a:t>
            </a:r>
            <a:br>
              <a:rPr lang="en-US" dirty="0"/>
            </a:br>
            <a:r>
              <a:rPr lang="en-IL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Define success</a:t>
            </a:r>
            <a:endParaRPr lang="he-IL" dirty="0"/>
          </a:p>
        </p:txBody>
      </p:sp>
      <p:pic>
        <p:nvPicPr>
          <p:cNvPr id="16" name="תמונה 20">
            <a:extLst>
              <a:ext uri="{FF2B5EF4-FFF2-40B4-BE49-F238E27FC236}">
                <a16:creationId xmlns:a16="http://schemas.microsoft.com/office/drawing/2014/main" id="{9816831D-D89E-4C75-A02D-C67789ACFF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31" t="14785" r="14802" b="20893"/>
          <a:stretch/>
        </p:blipFill>
        <p:spPr>
          <a:xfrm>
            <a:off x="5690553" y="2624666"/>
            <a:ext cx="976312" cy="96520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2370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2B7343-27B4-4529-A751-8169EE5BD555}"/>
              </a:ext>
            </a:extLst>
          </p:cNvPr>
          <p:cNvSpPr txBox="1"/>
          <p:nvPr/>
        </p:nvSpPr>
        <p:spPr>
          <a:xfrm>
            <a:off x="838200" y="2428339"/>
            <a:ext cx="76725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L" sz="3200" dirty="0">
                <a:ea typeface="Calibri" panose="020F0502020204030204" pitchFamily="34" charset="0"/>
                <a:cs typeface="Calibri Light" panose="020F0302020204030204" pitchFamily="34" charset="0"/>
              </a:rPr>
              <a:t>Logistic regression</a:t>
            </a:r>
            <a:endParaRPr lang="he-IL" sz="3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L" sz="3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SVM</a:t>
            </a:r>
            <a:r>
              <a:rPr lang="he-IL" sz="3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L" sz="3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Random forest</a:t>
            </a:r>
            <a:endParaRPr lang="he-IL" sz="3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L" sz="3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Decision tree</a:t>
            </a:r>
            <a:endParaRPr lang="en-IL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049BA5-E534-41E6-9547-E786D82EB41D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dirty="0"/>
              <a:t>Model Planning &amp; Methods-</a:t>
            </a:r>
            <a:br>
              <a:rPr lang="he-IL" dirty="0"/>
            </a:br>
            <a:r>
              <a:rPr lang="en-IL" dirty="0">
                <a:latin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IL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hoosing Algorithm</a:t>
            </a:r>
            <a:endParaRPr lang="en-IL" dirty="0"/>
          </a:p>
        </p:txBody>
      </p:sp>
      <p:sp>
        <p:nvSpPr>
          <p:cNvPr id="6" name="ענן 5">
            <a:extLst>
              <a:ext uri="{FF2B5EF4-FFF2-40B4-BE49-F238E27FC236}">
                <a16:creationId xmlns:a16="http://schemas.microsoft.com/office/drawing/2014/main" id="{2033D48C-E498-4F28-84A7-9D74D057C746}"/>
              </a:ext>
            </a:extLst>
          </p:cNvPr>
          <p:cNvSpPr/>
          <p:nvPr/>
        </p:nvSpPr>
        <p:spPr>
          <a:xfrm rot="11092143">
            <a:off x="9443351" y="4634344"/>
            <a:ext cx="2675000" cy="1849120"/>
          </a:xfrm>
          <a:prstGeom prst="cloud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E68A467-3F40-46AC-A219-6AE5D10C43C3}"/>
              </a:ext>
            </a:extLst>
          </p:cNvPr>
          <p:cNvSpPr txBox="1"/>
          <p:nvPr/>
        </p:nvSpPr>
        <p:spPr>
          <a:xfrm>
            <a:off x="10317480" y="4877969"/>
            <a:ext cx="1036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Fun Fact</a:t>
            </a:r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7AE2BA1-1205-4C2D-8130-CFCC294329D4}"/>
              </a:ext>
            </a:extLst>
          </p:cNvPr>
          <p:cNvSpPr txBox="1"/>
          <p:nvPr/>
        </p:nvSpPr>
        <p:spPr>
          <a:xfrm>
            <a:off x="9540240" y="513945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All the characters in the movie “Toy Story” blink one eye at a time</a:t>
            </a:r>
            <a:endParaRPr lang="he-IL" sz="160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CEAC9F81-2511-4648-A31E-D6E50E7E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28" y="5705370"/>
            <a:ext cx="566928" cy="4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3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267350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D3E2170C-F3FB-43EE-BBA6-559A93EA0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0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4B77449-8C77-4A50-989C-4049735B9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208940"/>
              </p:ext>
            </p:extLst>
          </p:nvPr>
        </p:nvGraphicFramePr>
        <p:xfrm>
          <a:off x="2160000" y="1325604"/>
          <a:ext cx="72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504E3F6-770A-4240-B792-E1FDDD6A5854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</p:spTree>
    <p:extLst>
      <p:ext uri="{BB962C8B-B14F-4D97-AF65-F5344CB8AC3E}">
        <p14:creationId xmlns:p14="http://schemas.microsoft.com/office/powerpoint/2010/main" val="108846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520954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491E6B90-16E1-49C4-B789-90D18F66B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81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6">
            <a:extLst>
              <a:ext uri="{FF2B5EF4-FFF2-40B4-BE49-F238E27FC236}">
                <a16:creationId xmlns:a16="http://schemas.microsoft.com/office/drawing/2014/main" id="{C60A51D9-2B53-4330-A155-4FCD40CAA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601253"/>
              </p:ext>
            </p:extLst>
          </p:nvPr>
        </p:nvGraphicFramePr>
        <p:xfrm>
          <a:off x="2160000" y="1325604"/>
          <a:ext cx="72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5EE33FDD-65AD-430D-BDAB-AC5AAC5F09EE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</p:spTree>
    <p:extLst>
      <p:ext uri="{BB962C8B-B14F-4D97-AF65-F5344CB8AC3E}">
        <p14:creationId xmlns:p14="http://schemas.microsoft.com/office/powerpoint/2010/main" val="135554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A2FFD0-B3CB-4F9B-A5B1-0567AB525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608911"/>
              </p:ext>
            </p:extLst>
          </p:nvPr>
        </p:nvGraphicFramePr>
        <p:xfrm>
          <a:off x="2160000" y="1322425"/>
          <a:ext cx="72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94C50C1-69F1-4DA7-9D19-BD37200A9204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</p:spTree>
    <p:extLst>
      <p:ext uri="{BB962C8B-B14F-4D97-AF65-F5344CB8AC3E}">
        <p14:creationId xmlns:p14="http://schemas.microsoft.com/office/powerpoint/2010/main" val="44091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872F2F3-DF8D-46C6-AC86-801679D73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243733"/>
              </p:ext>
            </p:extLst>
          </p:nvPr>
        </p:nvGraphicFramePr>
        <p:xfrm>
          <a:off x="2445750" y="1338300"/>
          <a:ext cx="72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BD6F674-E622-42AA-958E-2B95DC67FCAA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r>
              <a:rPr lang="en-IL" dirty="0"/>
              <a:t>Run model and evaluate</a:t>
            </a:r>
            <a:r>
              <a:rPr lang="en-US" dirty="0"/>
              <a:t>-</a:t>
            </a:r>
            <a:endParaRPr lang="en-IL" dirty="0"/>
          </a:p>
          <a:p>
            <a:r>
              <a:rPr lang="en-IL" dirty="0"/>
              <a:t>Betas</a:t>
            </a:r>
          </a:p>
        </p:txBody>
      </p:sp>
      <p:sp>
        <p:nvSpPr>
          <p:cNvPr id="4" name="ענן 3">
            <a:extLst>
              <a:ext uri="{FF2B5EF4-FFF2-40B4-BE49-F238E27FC236}">
                <a16:creationId xmlns:a16="http://schemas.microsoft.com/office/drawing/2014/main" id="{05807EA2-5F39-4F08-A8A1-8FEF841577E8}"/>
              </a:ext>
            </a:extLst>
          </p:cNvPr>
          <p:cNvSpPr/>
          <p:nvPr/>
        </p:nvSpPr>
        <p:spPr>
          <a:xfrm rot="11092143">
            <a:off x="9443351" y="4634344"/>
            <a:ext cx="2675000" cy="1849120"/>
          </a:xfrm>
          <a:prstGeom prst="cloud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7D1FF5E-EB97-43A5-9826-63E83ADDDAA6}"/>
              </a:ext>
            </a:extLst>
          </p:cNvPr>
          <p:cNvSpPr txBox="1"/>
          <p:nvPr/>
        </p:nvSpPr>
        <p:spPr>
          <a:xfrm>
            <a:off x="10136267" y="4894506"/>
            <a:ext cx="1036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Fun Fact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8A9F517-2BFB-41BB-9978-66B69A43419E}"/>
              </a:ext>
            </a:extLst>
          </p:cNvPr>
          <p:cNvSpPr txBox="1"/>
          <p:nvPr/>
        </p:nvSpPr>
        <p:spPr>
          <a:xfrm>
            <a:off x="9601200" y="5228759"/>
            <a:ext cx="25908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kepler-std"/>
              </a:rPr>
              <a:t> </a:t>
            </a:r>
            <a:r>
              <a:rPr lang="en-US" sz="1600" b="1" dirty="0">
                <a:solidFill>
                  <a:srgbClr val="000000"/>
                </a:solidFill>
                <a:effectLst/>
                <a:latin typeface="kepler-std"/>
              </a:rPr>
              <a:t>Daniel Radcliffe </a:t>
            </a:r>
            <a:r>
              <a:rPr lang="en-US" sz="1600" b="0" dirty="0">
                <a:solidFill>
                  <a:srgbClr val="000000"/>
                </a:solidFill>
                <a:effectLst/>
                <a:latin typeface="kepler-std"/>
              </a:rPr>
              <a:t>broke out  60-70 wands during the making of the Harry Potter films.</a:t>
            </a:r>
            <a:endParaRPr lang="he-IL" sz="1600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8907CF48-5A8B-439A-AFA5-3301E3009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831">
            <a:off x="11117644" y="4946025"/>
            <a:ext cx="781304" cy="2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4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0693BA-8F88-4173-924C-11606B380B66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IL" sz="4400" dirty="0"/>
              <a:t>Recommendation System</a:t>
            </a:r>
            <a:endParaRPr lang="he-IL" sz="4400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1992B96-9503-4ED4-ACB1-55ED4C23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5" y="1553593"/>
            <a:ext cx="3415549" cy="4430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63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287108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45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87743955"/>
              </p:ext>
            </p:extLst>
          </p:nvPr>
        </p:nvGraphicFramePr>
        <p:xfrm>
          <a:off x="5326063" y="0"/>
          <a:ext cx="6865937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88D8A3-8F37-411D-B4FE-B40179575EBE}"/>
                  </a:ext>
                </a:extLst>
              </p:cNvPr>
              <p:cNvSpPr txBox="1"/>
              <p:nvPr/>
            </p:nvSpPr>
            <p:spPr>
              <a:xfrm>
                <a:off x="8405259" y="4272158"/>
                <a:ext cx="1485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cs typeface="Calibri Light" panose="020F0302020204030204" pitchFamily="34" charset="0"/>
                  </a:rPr>
                  <a:t>#Votes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>
                    <a:cs typeface="Calibri Light" panose="020F0302020204030204" pitchFamily="34" charset="0"/>
                  </a:rPr>
                  <a:t> </a:t>
                </a:r>
                <a:r>
                  <a:rPr lang="en-US" dirty="0">
                    <a:cs typeface="Calibri Light" panose="020F0302020204030204" pitchFamily="34" charset="0"/>
                  </a:rPr>
                  <a:t>10</a:t>
                </a:r>
                <a:endParaRPr lang="he-IL" dirty="0"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88D8A3-8F37-411D-B4FE-B40179575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59" y="4272158"/>
                <a:ext cx="1485512" cy="369332"/>
              </a:xfrm>
              <a:prstGeom prst="rect">
                <a:avLst/>
              </a:prstGeom>
              <a:blipFill>
                <a:blip r:embed="rId8"/>
                <a:stretch>
                  <a:fillRect t="-10000" r="-2869" b="-2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83AA007C-3301-40C3-91DE-D6EA3D86F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3558" y="2723709"/>
            <a:ext cx="1485512" cy="160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57671DF-5B56-4B05-A165-9A650BC32BA6}"/>
                  </a:ext>
                </a:extLst>
              </p:cNvPr>
              <p:cNvSpPr txBox="1"/>
              <p:nvPr/>
            </p:nvSpPr>
            <p:spPr>
              <a:xfrm>
                <a:off x="5195301" y="4275742"/>
                <a:ext cx="1485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cs typeface="Calibri Light" panose="020F0302020204030204" pitchFamily="34" charset="0"/>
                  </a:rPr>
                  <a:t>#Movies</a:t>
                </a:r>
                <a14:m>
                  <m:oMath xmlns:m="http://schemas.openxmlformats.org/officeDocument/2006/math">
                    <m:r>
                      <a:rPr lang="en-IL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L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cs typeface="Calibri Light" panose="020F0302020204030204" pitchFamily="34" charset="0"/>
                  </a:rPr>
                  <a:t>10</a:t>
                </a:r>
                <a:endParaRPr lang="he-IL" dirty="0"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57671DF-5B56-4B05-A165-9A650BC3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301" y="4275742"/>
                <a:ext cx="1485511" cy="369332"/>
              </a:xfrm>
              <a:prstGeom prst="rect">
                <a:avLst/>
              </a:prstGeom>
              <a:blipFill>
                <a:blip r:embed="rId10"/>
                <a:stretch>
                  <a:fillRect l="-3279" t="-8197" r="-737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תמונה 9">
            <a:extLst>
              <a:ext uri="{FF2B5EF4-FFF2-40B4-BE49-F238E27FC236}">
                <a16:creationId xmlns:a16="http://schemas.microsoft.com/office/drawing/2014/main" id="{CB5E2409-B5F8-414F-B179-4F33AE16E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58" y="2723968"/>
            <a:ext cx="2725121" cy="1410063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4C696768-0D8D-430A-929D-CF211B551AE8}"/>
              </a:ext>
            </a:extLst>
          </p:cNvPr>
          <p:cNvSpPr txBox="1"/>
          <p:nvPr/>
        </p:nvSpPr>
        <p:spPr>
          <a:xfrm>
            <a:off x="2217027" y="4272158"/>
            <a:ext cx="199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Calibri Light" panose="020F0302020204030204" pitchFamily="34" charset="0"/>
              </a:rPr>
              <a:t>D</a:t>
            </a:r>
            <a:r>
              <a:rPr lang="en-IL" dirty="0">
                <a:cs typeface="Calibri Light" panose="020F0302020204030204" pitchFamily="34" charset="0"/>
              </a:rPr>
              <a:t>ata </a:t>
            </a:r>
            <a:r>
              <a:rPr lang="en-US" dirty="0">
                <a:cs typeface="Calibri Light" panose="020F0302020204030204" pitchFamily="34" charset="0"/>
              </a:rPr>
              <a:t>C</a:t>
            </a:r>
            <a:r>
              <a:rPr lang="en-IL" dirty="0">
                <a:cs typeface="Calibri Light" panose="020F0302020204030204" pitchFamily="34" charset="0"/>
              </a:rPr>
              <a:t>ollection</a:t>
            </a:r>
            <a:endParaRPr lang="he-IL" dirty="0">
              <a:cs typeface="Calibri Light" panose="020F03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9204C71-CA96-4408-9DF3-BF14EF1EC901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Preparation</a:t>
            </a:r>
            <a:endParaRPr lang="en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4C9F48E-0971-42F0-AA7E-BC0DD2BA003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49"/>
          <a:stretch/>
        </p:blipFill>
        <p:spPr>
          <a:xfrm>
            <a:off x="4415002" y="2662308"/>
            <a:ext cx="2975648" cy="1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7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126812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4D0C16DF-654B-412A-98E4-3743F2EE3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072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6BBE22-3CDC-4B02-AAEE-975AE6EF4787}"/>
              </a:ext>
            </a:extLst>
          </p:cNvPr>
          <p:cNvSpPr txBox="1"/>
          <p:nvPr/>
        </p:nvSpPr>
        <p:spPr>
          <a:xfrm>
            <a:off x="2259724" y="2047819"/>
            <a:ext cx="7672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2800" dirty="0">
                <a:ea typeface="Calibri" panose="020F0502020204030204" pitchFamily="34" charset="0"/>
                <a:cs typeface="Calibri Light" panose="020F0302020204030204" pitchFamily="34" charset="0"/>
              </a:rPr>
              <a:t>Item based collaborative filtering</a:t>
            </a:r>
            <a:endParaRPr lang="en-IL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C8C13-B0BE-4FA1-932B-F88ADC7C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7" y="2637714"/>
            <a:ext cx="5746531" cy="34859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1C8E3C-87D5-48EB-9B3B-2AB97A326112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dirty="0"/>
              <a:t>Model Planning &amp; Methods-</a:t>
            </a:r>
            <a:br>
              <a:rPr lang="en-US" dirty="0"/>
            </a:br>
            <a:r>
              <a:rPr lang="en-US" sz="36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6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imilar ratings to Similar movies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ענן 6">
            <a:extLst>
              <a:ext uri="{FF2B5EF4-FFF2-40B4-BE49-F238E27FC236}">
                <a16:creationId xmlns:a16="http://schemas.microsoft.com/office/drawing/2014/main" id="{27E4570D-2CA5-4129-AEF2-4E6D4C2FC1C3}"/>
              </a:ext>
            </a:extLst>
          </p:cNvPr>
          <p:cNvSpPr/>
          <p:nvPr/>
        </p:nvSpPr>
        <p:spPr>
          <a:xfrm rot="11092143">
            <a:off x="9443351" y="4634344"/>
            <a:ext cx="2675000" cy="1849120"/>
          </a:xfrm>
          <a:prstGeom prst="cloud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7CB4300-DB65-4EF7-8C06-1054B06BA571}"/>
              </a:ext>
            </a:extLst>
          </p:cNvPr>
          <p:cNvSpPr txBox="1"/>
          <p:nvPr/>
        </p:nvSpPr>
        <p:spPr>
          <a:xfrm>
            <a:off x="10330688" y="4904813"/>
            <a:ext cx="1036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Fun Fact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31718C1-63BA-436C-9196-FC2CEDC5381D}"/>
              </a:ext>
            </a:extLst>
          </p:cNvPr>
          <p:cNvSpPr txBox="1"/>
          <p:nvPr/>
        </p:nvSpPr>
        <p:spPr>
          <a:xfrm>
            <a:off x="9695438" y="5266516"/>
            <a:ext cx="2590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There Were 10,297 </a:t>
            </a:r>
            <a:br>
              <a:rPr lang="en-US" sz="1600" b="0" i="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</a:br>
            <a:r>
              <a:rPr lang="en-US" sz="1600" b="0" i="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Balloons in </a:t>
            </a:r>
            <a:r>
              <a:rPr lang="en-US" sz="1600" b="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Up</a:t>
            </a:r>
            <a:endParaRPr lang="he-IL" sz="1600" dirty="0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C12610B0-B8C4-431C-AA0D-219A27B9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682">
            <a:off x="11063425" y="5456801"/>
            <a:ext cx="836672" cy="836672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611FB8D0-E3F0-47B2-BA27-D3B31B8BF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4407" y="5221437"/>
            <a:ext cx="211398" cy="2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1B28E26-3628-4193-A056-06463E4E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76" y="2354685"/>
            <a:ext cx="7680484" cy="31158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5EE638-A770-4E13-8CB4-5AD8869FDCD6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dirty="0"/>
              <a:t>Model Planning &amp; Methods-</a:t>
            </a:r>
            <a:br>
              <a:rPr lang="en-US" dirty="0"/>
            </a:br>
            <a:r>
              <a:rPr lang="en-US" sz="36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Calculate average of the ratings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5A123B97-0B80-4A63-BC74-C1757B2AFEB6}"/>
              </a:ext>
            </a:extLst>
          </p:cNvPr>
          <p:cNvSpPr/>
          <p:nvPr/>
        </p:nvSpPr>
        <p:spPr>
          <a:xfrm>
            <a:off x="10373360" y="3694164"/>
            <a:ext cx="822960" cy="436880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2.3</a:t>
            </a:r>
            <a:endParaRPr lang="he-IL" dirty="0">
              <a:solidFill>
                <a:srgbClr val="FF0000"/>
              </a:solidFill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F18DB77F-CCFA-4AF3-8C85-4A7C178AC8BA}"/>
              </a:ext>
            </a:extLst>
          </p:cNvPr>
          <p:cNvCxnSpPr>
            <a:stCxn id="5" idx="1"/>
          </p:cNvCxnSpPr>
          <p:nvPr/>
        </p:nvCxnSpPr>
        <p:spPr>
          <a:xfrm flipH="1">
            <a:off x="9682480" y="3912604"/>
            <a:ext cx="690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E4B736FE-A4A3-46DB-A5BF-019A1F0E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141" y="5242306"/>
            <a:ext cx="2899718" cy="10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54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030361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EB768CBA-DA70-47AC-A90A-0AE46ED2B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98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711598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A56B72AB-7F2D-4AB2-91C4-700923890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08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702582-F8AD-4B38-82D5-1B16701B7E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11929"/>
            <a:ext cx="12107917" cy="471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5565D7-A163-4FEC-876A-95E1985A4392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</p:spTree>
    <p:extLst>
      <p:ext uri="{BB962C8B-B14F-4D97-AF65-F5344CB8AC3E}">
        <p14:creationId xmlns:p14="http://schemas.microsoft.com/office/powerpoint/2010/main" val="1580037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A9B36F-F0F4-4C0E-B340-98B9D789F2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365878"/>
              </p:ext>
            </p:extLst>
          </p:nvPr>
        </p:nvGraphicFramePr>
        <p:xfrm>
          <a:off x="838200" y="1996965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772DA64-FD74-4E39-8005-36311CC1CBC1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31FCD6C-535A-4FD5-853E-E6A0609E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63" y="1996965"/>
            <a:ext cx="3398837" cy="34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88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1E7B706B-724F-493E-8C0E-70EFD0F5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65" y="833120"/>
            <a:ext cx="2098800" cy="2890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839A242D-96DA-4F23-A726-70615675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600" y="833120"/>
            <a:ext cx="2098800" cy="289090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626FFAC4-4026-4CED-8738-AF82F71F7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01"/>
          <a:stretch/>
        </p:blipFill>
        <p:spPr>
          <a:xfrm>
            <a:off x="1733867" y="833120"/>
            <a:ext cx="2097584" cy="2867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76F7D97-93F5-4EBE-8FD8-6DA5E3ECE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867" y="3822935"/>
            <a:ext cx="2177733" cy="99290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27B3417-892A-44E2-9173-F7BEB0E16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600" y="3822935"/>
            <a:ext cx="2177733" cy="9929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10C37F6-5B8F-4627-A158-244CF3A13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65" y="3822935"/>
            <a:ext cx="2177733" cy="992906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AB9CC7A-F4D4-4073-9AD9-5D04658F7026}"/>
              </a:ext>
            </a:extLst>
          </p:cNvPr>
          <p:cNvSpPr txBox="1"/>
          <p:nvPr/>
        </p:nvSpPr>
        <p:spPr>
          <a:xfrm>
            <a:off x="8463280" y="3996220"/>
            <a:ext cx="2438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Real- 5.0</a:t>
            </a:r>
          </a:p>
          <a:p>
            <a:pPr algn="ctr"/>
            <a:r>
              <a:rPr lang="en-US" dirty="0"/>
              <a:t>Predict- 4.49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45E3D2E-18D9-43CC-BCD1-3FEC0A2E75B2}"/>
              </a:ext>
            </a:extLst>
          </p:cNvPr>
          <p:cNvSpPr txBox="1"/>
          <p:nvPr/>
        </p:nvSpPr>
        <p:spPr>
          <a:xfrm>
            <a:off x="4876800" y="3996221"/>
            <a:ext cx="2438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Real- 5.0</a:t>
            </a:r>
          </a:p>
          <a:p>
            <a:pPr algn="ctr"/>
            <a:r>
              <a:rPr lang="en-US" dirty="0"/>
              <a:t>Predict- 4.45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180779E-7234-44DA-A6BD-32544C4F07DF}"/>
              </a:ext>
            </a:extLst>
          </p:cNvPr>
          <p:cNvSpPr txBox="1"/>
          <p:nvPr/>
        </p:nvSpPr>
        <p:spPr>
          <a:xfrm>
            <a:off x="1563459" y="3996221"/>
            <a:ext cx="2438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Real- 4.0</a:t>
            </a:r>
          </a:p>
          <a:p>
            <a:pPr algn="ctr"/>
            <a:r>
              <a:rPr lang="en-US" dirty="0"/>
              <a:t>Predict- 4.3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018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987608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76F619EA-CE0B-410F-8AC9-B86396012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010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2D5BBA-7633-4378-9EB5-F8C8130E1E48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L" sz="4400" dirty="0"/>
              <a:t>Conclusions</a:t>
            </a:r>
            <a:endParaRPr lang="he-IL" sz="4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B5BDCD-87FB-4764-ACFC-F371130D857F}"/>
              </a:ext>
            </a:extLst>
          </p:cNvPr>
          <p:cNvSpPr/>
          <p:nvPr/>
        </p:nvSpPr>
        <p:spPr>
          <a:xfrm>
            <a:off x="8267719" y="1656545"/>
            <a:ext cx="2214000" cy="22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266AC87-19E1-4044-BEE5-0378E568736F}"/>
              </a:ext>
            </a:extLst>
          </p:cNvPr>
          <p:cNvSpPr/>
          <p:nvPr/>
        </p:nvSpPr>
        <p:spPr>
          <a:xfrm>
            <a:off x="3834394" y="1656545"/>
            <a:ext cx="2214000" cy="22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63AD25E-0C59-4CB2-99B2-CF41596B53C0}"/>
              </a:ext>
            </a:extLst>
          </p:cNvPr>
          <p:cNvSpPr txBox="1"/>
          <p:nvPr/>
        </p:nvSpPr>
        <p:spPr>
          <a:xfrm>
            <a:off x="8308584" y="2440379"/>
            <a:ext cx="198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Prediction by rating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8AE7C899-550E-4C13-9C4C-A9BC637380CD}"/>
              </a:ext>
            </a:extLst>
          </p:cNvPr>
          <p:cNvSpPr txBox="1"/>
          <p:nvPr/>
        </p:nvSpPr>
        <p:spPr>
          <a:xfrm>
            <a:off x="3813543" y="2440378"/>
            <a:ext cx="2234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Connection </a:t>
            </a:r>
            <a:r>
              <a:rPr lang="en-I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between Income and Rating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7E91FF9-889D-4B74-816C-E3E6CA014249}"/>
              </a:ext>
            </a:extLst>
          </p:cNvPr>
          <p:cNvSpPr/>
          <p:nvPr/>
        </p:nvSpPr>
        <p:spPr>
          <a:xfrm>
            <a:off x="6053719" y="4094455"/>
            <a:ext cx="2214000" cy="22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391D270-304C-468E-9399-49043A7715F8}"/>
              </a:ext>
            </a:extLst>
          </p:cNvPr>
          <p:cNvSpPr/>
          <p:nvPr/>
        </p:nvSpPr>
        <p:spPr>
          <a:xfrm>
            <a:off x="1620394" y="4094455"/>
            <a:ext cx="2214000" cy="22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E9935-DE87-447D-A939-BDBEB6EB8D12}"/>
              </a:ext>
            </a:extLst>
          </p:cNvPr>
          <p:cNvSpPr txBox="1"/>
          <p:nvPr/>
        </p:nvSpPr>
        <p:spPr>
          <a:xfrm>
            <a:off x="6048394" y="4878288"/>
            <a:ext cx="226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Recommendation system prediction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9B2910F-186D-4A66-89F1-EFDE32CE3B5E}"/>
              </a:ext>
            </a:extLst>
          </p:cNvPr>
          <p:cNvSpPr txBox="1"/>
          <p:nvPr/>
        </p:nvSpPr>
        <p:spPr>
          <a:xfrm>
            <a:off x="1660594" y="5016788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Cast importance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B8DC7F9-6586-4694-B815-DFD5BC763487}"/>
              </a:ext>
            </a:extLst>
          </p:cNvPr>
          <p:cNvSpPr txBox="1">
            <a:spLocks/>
          </p:cNvSpPr>
          <p:nvPr/>
        </p:nvSpPr>
        <p:spPr>
          <a:xfrm>
            <a:off x="1790297" y="1471880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4400" b="1" dirty="0">
                <a:highlight>
                  <a:srgbClr val="F6C700"/>
                </a:highlight>
                <a:latin typeface="Calibri Light" panose="020F0302020204030204" pitchFamily="34" charset="0"/>
              </a:rPr>
              <a:t>1</a:t>
            </a:r>
            <a:endParaRPr lang="en-IL" sz="44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D675B3E7-8D21-48C5-B724-905B0CAD442F}"/>
              </a:ext>
            </a:extLst>
          </p:cNvPr>
          <p:cNvSpPr txBox="1">
            <a:spLocks/>
          </p:cNvSpPr>
          <p:nvPr/>
        </p:nvSpPr>
        <p:spPr>
          <a:xfrm>
            <a:off x="6213297" y="1471880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4400" b="1" dirty="0">
                <a:highlight>
                  <a:srgbClr val="F6C700"/>
                </a:highlight>
                <a:latin typeface="Calibri Light" panose="020F0302020204030204" pitchFamily="34" charset="0"/>
              </a:rPr>
              <a:t>2</a:t>
            </a:r>
            <a:endParaRPr lang="en-IL" sz="44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4D3DFF4D-9E00-4C8B-A48D-F3692F87E925}"/>
              </a:ext>
            </a:extLst>
          </p:cNvPr>
          <p:cNvSpPr txBox="1">
            <a:spLocks/>
          </p:cNvSpPr>
          <p:nvPr/>
        </p:nvSpPr>
        <p:spPr>
          <a:xfrm>
            <a:off x="-421203" y="3870545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4400" b="1" dirty="0">
                <a:highlight>
                  <a:srgbClr val="F6C700"/>
                </a:highlight>
                <a:latin typeface="Calibri Light" panose="020F0302020204030204" pitchFamily="34" charset="0"/>
              </a:rPr>
              <a:t>3</a:t>
            </a:r>
            <a:endParaRPr lang="en-IL" sz="44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391AFC4C-83E7-4BF2-9B61-60F5EADB9F52}"/>
              </a:ext>
            </a:extLst>
          </p:cNvPr>
          <p:cNvSpPr txBox="1">
            <a:spLocks/>
          </p:cNvSpPr>
          <p:nvPr/>
        </p:nvSpPr>
        <p:spPr>
          <a:xfrm>
            <a:off x="4009622" y="3890168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4400" b="1" dirty="0">
                <a:highlight>
                  <a:srgbClr val="F6C700"/>
                </a:highlight>
                <a:latin typeface="Calibri Light" panose="020F0302020204030204" pitchFamily="34" charset="0"/>
              </a:rPr>
              <a:t>4</a:t>
            </a:r>
            <a:endParaRPr lang="en-IL" sz="44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15" name="ענן 14">
            <a:extLst>
              <a:ext uri="{FF2B5EF4-FFF2-40B4-BE49-F238E27FC236}">
                <a16:creationId xmlns:a16="http://schemas.microsoft.com/office/drawing/2014/main" id="{7B734133-326B-45F7-B86E-EA600EE52C9D}"/>
              </a:ext>
            </a:extLst>
          </p:cNvPr>
          <p:cNvSpPr/>
          <p:nvPr/>
        </p:nvSpPr>
        <p:spPr>
          <a:xfrm rot="11092143">
            <a:off x="9443351" y="4634344"/>
            <a:ext cx="2675000" cy="1849120"/>
          </a:xfrm>
          <a:prstGeom prst="cloud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FECFC73-2CDD-44E8-A79E-EFCF0A2337E4}"/>
              </a:ext>
            </a:extLst>
          </p:cNvPr>
          <p:cNvSpPr txBox="1"/>
          <p:nvPr/>
        </p:nvSpPr>
        <p:spPr>
          <a:xfrm>
            <a:off x="10317480" y="4877969"/>
            <a:ext cx="1036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Fun Fact</a:t>
            </a:r>
            <a:endParaRPr lang="he-IL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9AB980C-EFC2-4E6B-9787-F2BAD0CFC374}"/>
              </a:ext>
            </a:extLst>
          </p:cNvPr>
          <p:cNvSpPr txBox="1"/>
          <p:nvPr/>
        </p:nvSpPr>
        <p:spPr>
          <a:xfrm>
            <a:off x="9607578" y="5184446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“La </a:t>
            </a:r>
            <a:r>
              <a:rPr lang="en-US" sz="1600" dirty="0" err="1"/>
              <a:t>flor</a:t>
            </a:r>
            <a:r>
              <a:rPr lang="en-US" sz="1600" dirty="0"/>
              <a:t>” is the longest film on IMDb – </a:t>
            </a:r>
            <a:br>
              <a:rPr lang="en-US" sz="1600" dirty="0"/>
            </a:br>
            <a:r>
              <a:rPr lang="en-US" sz="1600" dirty="0"/>
              <a:t>808 min’s</a:t>
            </a:r>
            <a:endParaRPr lang="he-IL" sz="16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3C073A1-017B-4948-BE35-FA8CCD0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112" y="5573429"/>
            <a:ext cx="480707" cy="6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8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02 Must-Watch Movies in 2021 — Best Movies of All Time">
            <a:extLst>
              <a:ext uri="{FF2B5EF4-FFF2-40B4-BE49-F238E27FC236}">
                <a16:creationId xmlns:a16="http://schemas.microsoft.com/office/drawing/2014/main" id="{9936CC1A-283F-4E2C-BA06-9EA56233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190199"/>
            <a:ext cx="12363449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A60EA-164A-48C4-9A07-DC17A87AAC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3230"/>
            <a:ext cx="4321175" cy="625489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... What is your next movie?</a:t>
            </a:r>
          </a:p>
        </p:txBody>
      </p:sp>
      <p:pic>
        <p:nvPicPr>
          <p:cNvPr id="2052" name="Picture 4" descr="Behind The Scenes Popcorn Sticker by IMDb for iOS &amp; Android | GIPHY">
            <a:extLst>
              <a:ext uri="{FF2B5EF4-FFF2-40B4-BE49-F238E27FC236}">
                <a16:creationId xmlns:a16="http://schemas.microsoft.com/office/drawing/2014/main" id="{B8968405-243D-4190-88D2-57AE1DC45E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96" y="492573"/>
            <a:ext cx="588079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94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BFFD536-C7DE-4B41-8996-F2E05C6D52C2}"/>
              </a:ext>
            </a:extLst>
          </p:cNvPr>
          <p:cNvSpPr txBox="1"/>
          <p:nvPr/>
        </p:nvSpPr>
        <p:spPr>
          <a:xfrm>
            <a:off x="2659116" y="612403"/>
            <a:ext cx="615661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ctr"/>
            <a:r>
              <a:rPr lang="en-IL" sz="4000" dirty="0"/>
              <a:t>Recommendation System</a:t>
            </a:r>
            <a:endParaRPr lang="he-IL" sz="4000" dirty="0"/>
          </a:p>
        </p:txBody>
      </p:sp>
      <p:pic>
        <p:nvPicPr>
          <p:cNvPr id="1026" name="Picture 2" descr="102 Must-Watch Movies in 2021 — Best Movies of All Time">
            <a:extLst>
              <a:ext uri="{FF2B5EF4-FFF2-40B4-BE49-F238E27FC236}">
                <a16:creationId xmlns:a16="http://schemas.microsoft.com/office/drawing/2014/main" id="{C771E0F3-AC07-42BE-AF74-6B8CE3848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190199"/>
            <a:ext cx="12363449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00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db">
            <a:hlinkClick r:id="" action="ppaction://media"/>
            <a:extLst>
              <a:ext uri="{FF2B5EF4-FFF2-40B4-BE49-F238E27FC236}">
                <a16:creationId xmlns:a16="http://schemas.microsoft.com/office/drawing/2014/main" id="{9D93A963-8E8F-465F-A9DD-6AF71B92B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89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634B6B7-210C-41E3-AC65-BAFB4B336F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137" y="1252537"/>
            <a:ext cx="11007725" cy="43529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None/>
            </a:pPr>
            <a:endParaRPr lang="en-US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None/>
            </a:pPr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Film Industry | IMDb | Machine Learning</a:t>
            </a:r>
            <a:endParaRPr lang="he-IL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47BCED8-8E37-49F5-8765-E6064F7E6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05" y="3428999"/>
            <a:ext cx="1658912" cy="165891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BD6B706-FC0F-4FD1-B5CB-450B5F82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35" y="3504732"/>
            <a:ext cx="1507447" cy="1507447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3F5E3E1-5646-46D7-8448-33A2CA6E7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00" y="3504732"/>
            <a:ext cx="1583179" cy="15831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07C689-BFE2-418E-B0F7-3229A915DC4C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869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7D8F93-8F52-4BCB-9F29-B7B464E2105E}"/>
              </a:ext>
            </a:extLst>
          </p:cNvPr>
          <p:cNvSpPr/>
          <p:nvPr/>
        </p:nvSpPr>
        <p:spPr>
          <a:xfrm>
            <a:off x="1538868" y="2040673"/>
            <a:ext cx="4360127" cy="389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E2F9B-D7E0-425E-A20D-02DBD13E4525}"/>
              </a:ext>
            </a:extLst>
          </p:cNvPr>
          <p:cNvSpPr/>
          <p:nvPr/>
        </p:nvSpPr>
        <p:spPr>
          <a:xfrm>
            <a:off x="6265130" y="2040673"/>
            <a:ext cx="4360127" cy="389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6B50B22-5F80-49B9-B964-89B3C3ABF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79529" y="2806933"/>
            <a:ext cx="2735996" cy="20053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IL" dirty="0">
                <a:latin typeface="Calibri Light" panose="020F0302020204030204" pitchFamily="34" charset="0"/>
                <a:cs typeface="Calibri Light" panose="020F0302020204030204" pitchFamily="34" charset="0"/>
              </a:rPr>
              <a:t>reate</a:t>
            </a:r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-IL" dirty="0">
                <a:latin typeface="Calibri Light" panose="020F0302020204030204" pitchFamily="34" charset="0"/>
                <a:cs typeface="Calibri Light" panose="020F0302020204030204" pitchFamily="34" charset="0"/>
              </a:rPr>
              <a:t>recommendation system</a:t>
            </a:r>
          </a:p>
          <a:p>
            <a:pPr marL="0" lvl="0" indent="0" algn="l">
              <a:buNone/>
            </a:pPr>
            <a:endParaRPr lang="en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3A42E6-4402-4F6C-95D0-73F1FBF3DD9F}"/>
              </a:ext>
            </a:extLst>
          </p:cNvPr>
          <p:cNvSpPr txBox="1">
            <a:spLocks/>
          </p:cNvSpPr>
          <p:nvPr/>
        </p:nvSpPr>
        <p:spPr>
          <a:xfrm>
            <a:off x="2191213" y="2806933"/>
            <a:ext cx="318654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buNone/>
            </a:pPr>
            <a:r>
              <a:rPr lang="en-IL" dirty="0">
                <a:latin typeface="Calibri Light" panose="020F0302020204030204" pitchFamily="34" charset="0"/>
                <a:cs typeface="Calibri Light" panose="020F0302020204030204" pitchFamily="34" charset="0"/>
              </a:rPr>
              <a:t>Can we predict movie success?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B4B9BAB-A68F-45FA-80E9-7B2E18F9D378}"/>
              </a:ext>
            </a:extLst>
          </p:cNvPr>
          <p:cNvSpPr txBox="1">
            <a:spLocks/>
          </p:cNvSpPr>
          <p:nvPr/>
        </p:nvSpPr>
        <p:spPr>
          <a:xfrm>
            <a:off x="-235802" y="1656546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7200" b="1" dirty="0">
                <a:highlight>
                  <a:srgbClr val="F6C700"/>
                </a:highlight>
                <a:latin typeface="Calibri Light" panose="020F0302020204030204" pitchFamily="34" charset="0"/>
              </a:rPr>
              <a:t>1</a:t>
            </a:r>
            <a:endParaRPr lang="en-IL" sz="72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B197CA4-44ED-4E66-892B-0095EB60A6DE}"/>
              </a:ext>
            </a:extLst>
          </p:cNvPr>
          <p:cNvSpPr txBox="1">
            <a:spLocks/>
          </p:cNvSpPr>
          <p:nvPr/>
        </p:nvSpPr>
        <p:spPr>
          <a:xfrm>
            <a:off x="4490305" y="1656546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7200" b="1" dirty="0">
                <a:highlight>
                  <a:srgbClr val="F6C700"/>
                </a:highlight>
                <a:latin typeface="Calibri Light" panose="020F0302020204030204" pitchFamily="34" charset="0"/>
              </a:rPr>
              <a:t>2</a:t>
            </a:r>
            <a:endParaRPr lang="en-IL" sz="72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569DA0-AD11-4159-811E-B54CE8922A3B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oals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102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982A2B-36D0-474A-82DB-CFD647625AA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45869208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2FBFBD-260A-48A3-93EC-64B4763EFC0D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Business Model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6917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D7D9E-EAA5-4AA9-837F-FE92F2CC49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19300" y="211015"/>
            <a:ext cx="5872700" cy="6174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6847B-3796-4E87-ACC3-C5E1AD6D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259" y="211015"/>
            <a:ext cx="6057638" cy="6174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1AFDCB-536A-4D14-98F4-A796E9D10F70}"/>
              </a:ext>
            </a:extLst>
          </p:cNvPr>
          <p:cNvSpPr/>
          <p:nvPr/>
        </p:nvSpPr>
        <p:spPr>
          <a:xfrm>
            <a:off x="2005781" y="1317523"/>
            <a:ext cx="7433187" cy="426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3" descr="Table&#10;&#10;Description automatically generated">
            <a:extLst>
              <a:ext uri="{FF2B5EF4-FFF2-40B4-BE49-F238E27FC236}">
                <a16:creationId xmlns:a16="http://schemas.microsoft.com/office/drawing/2014/main" id="{6A0DF5F0-DB34-41DB-986A-4D0CAD7B851F}"/>
              </a:ext>
            </a:extLst>
          </p:cNvPr>
          <p:cNvPicPr/>
          <p:nvPr/>
        </p:nvPicPr>
        <p:blipFill rotWithShape="1">
          <a:blip r:embed="rId5"/>
          <a:srcRect b="16215"/>
          <a:stretch/>
        </p:blipFill>
        <p:spPr>
          <a:xfrm>
            <a:off x="3211078" y="2527317"/>
            <a:ext cx="4931894" cy="2518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FFDB6903-BC34-4221-BF06-7EA25AFE45CA}"/>
              </a:ext>
            </a:extLst>
          </p:cNvPr>
          <p:cNvSpPr/>
          <p:nvPr/>
        </p:nvSpPr>
        <p:spPr>
          <a:xfrm>
            <a:off x="2284546" y="1317523"/>
            <a:ext cx="6875655" cy="6149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Predicting the IMDB rating by using machine learning 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0C5D07-7C2D-44CE-8B41-FB69B2495DA8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Previous projects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2262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189944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DA11D4FF-FD5B-40BE-8EB2-AAC2F9DDF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9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1047</Words>
  <Application>Microsoft Office PowerPoint</Application>
  <PresentationFormat>Widescreen</PresentationFormat>
  <Paragraphs>223</Paragraphs>
  <Slides>36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arial</vt:lpstr>
      <vt:lpstr>Calibri</vt:lpstr>
      <vt:lpstr>Calibri Light</vt:lpstr>
      <vt:lpstr>Cambria Math</vt:lpstr>
      <vt:lpstr>kepler-std</vt:lpstr>
      <vt:lpstr>Roboto</vt:lpstr>
      <vt:lpstr>Roboto Condensed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... What is your next movie?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project</dc:title>
  <dc:creator>שיאל פרג'</dc:creator>
  <cp:lastModifiedBy>שיאל פרג'</cp:lastModifiedBy>
  <cp:revision>251</cp:revision>
  <dcterms:created xsi:type="dcterms:W3CDTF">2021-05-07T13:14:02Z</dcterms:created>
  <dcterms:modified xsi:type="dcterms:W3CDTF">2021-07-27T12:56:49Z</dcterms:modified>
</cp:coreProperties>
</file>